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318" r:id="rId4"/>
    <p:sldId id="376" r:id="rId5"/>
    <p:sldId id="341" r:id="rId6"/>
    <p:sldId id="377" r:id="rId7"/>
    <p:sldId id="342" r:id="rId8"/>
    <p:sldId id="373" r:id="rId9"/>
    <p:sldId id="344" r:id="rId10"/>
    <p:sldId id="347" r:id="rId11"/>
    <p:sldId id="348" r:id="rId12"/>
    <p:sldId id="349" r:id="rId13"/>
    <p:sldId id="350" r:id="rId14"/>
    <p:sldId id="351" r:id="rId15"/>
    <p:sldId id="352" r:id="rId16"/>
    <p:sldId id="354" r:id="rId17"/>
    <p:sldId id="353" r:id="rId18"/>
    <p:sldId id="355" r:id="rId19"/>
    <p:sldId id="356" r:id="rId20"/>
    <p:sldId id="357" r:id="rId21"/>
    <p:sldId id="358" r:id="rId22"/>
    <p:sldId id="359" r:id="rId23"/>
    <p:sldId id="360" r:id="rId24"/>
    <p:sldId id="361" r:id="rId25"/>
    <p:sldId id="378" r:id="rId26"/>
    <p:sldId id="368" r:id="rId27"/>
    <p:sldId id="374" r:id="rId28"/>
    <p:sldId id="369" r:id="rId29"/>
    <p:sldId id="364" r:id="rId30"/>
    <p:sldId id="365" r:id="rId31"/>
    <p:sldId id="367" r:id="rId32"/>
    <p:sldId id="370" r:id="rId33"/>
    <p:sldId id="371" r:id="rId34"/>
    <p:sldId id="372" r:id="rId35"/>
    <p:sldId id="362" r:id="rId36"/>
    <p:sldId id="299" r:id="rId37"/>
  </p:sldIdLst>
  <p:sldSz cx="9144000" cy="6858000" type="screen4x3"/>
  <p:notesSz cx="6648450" cy="98504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0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65550" y="0"/>
            <a:ext cx="2881313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AD250-790D-47A5-9D8C-21041CB37897}" type="datetimeFigureOut">
              <a:rPr lang="de-DE" smtClean="0"/>
              <a:pPr/>
              <a:t>20.02.2015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56725"/>
            <a:ext cx="2881313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65550" y="9356725"/>
            <a:ext cx="2881313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7721ED-39C7-4360-AB62-1A7C750B86C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65916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D6B63-8FBD-4908-BBB2-B6F9B0311460}" type="datetimeFigureOut">
              <a:rPr lang="de-DE" smtClean="0"/>
              <a:pPr/>
              <a:t>20.02.2015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62013" y="738188"/>
            <a:ext cx="4924425" cy="3694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4845" y="4678958"/>
            <a:ext cx="5318760" cy="4432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65916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A7CB1-8F41-45A2-8F2B-9A3D0495F42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8235-96F2-4579-AC07-087C0795FF18}" type="datetimeFigureOut">
              <a:rPr lang="de-DE" smtClean="0"/>
              <a:pPr/>
              <a:t>20.02.2015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8808-EB14-4039-A840-B35ADC7305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8235-96F2-4579-AC07-087C0795FF18}" type="datetimeFigureOut">
              <a:rPr lang="de-DE" smtClean="0"/>
              <a:pPr/>
              <a:t>20.02.2015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8808-EB14-4039-A840-B35ADC7305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8235-96F2-4579-AC07-087C0795FF18}" type="datetimeFigureOut">
              <a:rPr lang="de-DE" smtClean="0"/>
              <a:pPr/>
              <a:t>20.02.2015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8808-EB14-4039-A840-B35ADC7305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8235-96F2-4579-AC07-087C0795FF18}" type="datetimeFigureOut">
              <a:rPr lang="de-DE" smtClean="0"/>
              <a:pPr/>
              <a:t>20.02.2015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8808-EB14-4039-A840-B35ADC7305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8235-96F2-4579-AC07-087C0795FF18}" type="datetimeFigureOut">
              <a:rPr lang="de-DE" smtClean="0"/>
              <a:pPr/>
              <a:t>20.02.2015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8808-EB14-4039-A840-B35ADC7305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8235-96F2-4579-AC07-087C0795FF18}" type="datetimeFigureOut">
              <a:rPr lang="de-DE" smtClean="0"/>
              <a:pPr/>
              <a:t>20.02.2015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8808-EB14-4039-A840-B35ADC7305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8235-96F2-4579-AC07-087C0795FF18}" type="datetimeFigureOut">
              <a:rPr lang="de-DE" smtClean="0"/>
              <a:pPr/>
              <a:t>20.02.2015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8808-EB14-4039-A840-B35ADC7305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8235-96F2-4579-AC07-087C0795FF18}" type="datetimeFigureOut">
              <a:rPr lang="de-DE" smtClean="0"/>
              <a:pPr/>
              <a:t>20.02.2015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8808-EB14-4039-A840-B35ADC7305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8235-96F2-4579-AC07-087C0795FF18}" type="datetimeFigureOut">
              <a:rPr lang="de-DE" smtClean="0"/>
              <a:pPr/>
              <a:t>20.02.2015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8808-EB14-4039-A840-B35ADC7305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8235-96F2-4579-AC07-087C0795FF18}" type="datetimeFigureOut">
              <a:rPr lang="de-DE" smtClean="0"/>
              <a:pPr/>
              <a:t>20.02.2015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8808-EB14-4039-A840-B35ADC7305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8235-96F2-4579-AC07-087C0795FF18}" type="datetimeFigureOut">
              <a:rPr lang="de-DE" smtClean="0"/>
              <a:pPr/>
              <a:t>20.02.2015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8808-EB14-4039-A840-B35ADC7305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88235-96F2-4579-AC07-087C0795FF18}" type="datetimeFigureOut">
              <a:rPr lang="de-DE" smtClean="0"/>
              <a:pPr/>
              <a:t>20.02.2015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98808-EB14-4039-A840-B35ADC7305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Martin\Docs\Wissenschaft\Postdoc%20Venedig\Experimental%20Investigations\Studien\Studie%20Cross-modal%20influences\Cross-modal%20influences%20II\Stimuli\Videos%20(mp4)\C1-1%20-%20YouTube.mp4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Martin\Docs\Wissenschaft\Postdoc%20Venedig\Experimental%20Investigations\Studien\Studie%20Cross-modal%20influences\Cross-modal%20influences%20II\Stimuli\Videos%20(mp4)\C1-2%20-%20YouTube.mp4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Martin\Docs\Wissenschaft\Postdoc%20Venedig\Experimental%20Investigations\Studien\Studie%20Cross-modal%20influences\Cross-modal%20influences%20II\Stimuli\Videos%20(mp4)\C2-1%20-%20YouTube.mp4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Martin\Docs\Wissenschaft\Postdoc%20Venedig\Experimental%20Investigations\Studien\Studie%20Cross-modal%20influences\Cross-modal%20influences%20II\Stimuli\Videos%20(mp4)\C2-2%20-%20YouTube.mp4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AvH_Logo_n7_Word_rg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5704" y="332656"/>
            <a:ext cx="1890752" cy="1080896"/>
          </a:xfrm>
          <a:prstGeom prst="rect">
            <a:avLst/>
          </a:prstGeom>
        </p:spPr>
      </p:pic>
      <p:pic>
        <p:nvPicPr>
          <p:cNvPr id="5" name="Grafik 4" descr="iuav_logo_hd_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5013176"/>
            <a:ext cx="1015762" cy="1451344"/>
          </a:xfrm>
          <a:prstGeom prst="rect">
            <a:avLst/>
          </a:prstGeom>
        </p:spPr>
      </p:pic>
      <p:sp>
        <p:nvSpPr>
          <p:cNvPr id="10" name="Rechteck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4" cstate="print">
              <a:alphaModFix amt="15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1115616" y="6093296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err="1" smtClean="0"/>
              <a:t>Università</a:t>
            </a:r>
            <a:r>
              <a:rPr lang="de-DE" sz="1400" dirty="0" smtClean="0"/>
              <a:t> IUAV di Venezia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Experimentelle Untersuchungen zur Wirkung von Architekturstilen</a:t>
            </a:r>
            <a:endParaRPr lang="de-DE" sz="31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4000" dirty="0" smtClean="0">
                <a:solidFill>
                  <a:schemeClr val="bg1"/>
                </a:solidFill>
                <a:effectLst>
                  <a:outerShdw blurRad="76200" dist="63500" dir="2700000" algn="tl" rotWithShape="0">
                    <a:prstClr val="black">
                      <a:alpha val="80000"/>
                    </a:prstClr>
                  </a:outerShdw>
                </a:effectLst>
              </a:rPr>
              <a:t>Martin Siefkes, Univ. Bremen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557808"/>
            <a:ext cx="7067128" cy="1143000"/>
          </a:xfrm>
        </p:spPr>
        <p:txBody>
          <a:bodyPr>
            <a:normAutofit/>
          </a:bodyPr>
          <a:lstStyle/>
          <a:p>
            <a:r>
              <a:rPr lang="de-DE" sz="2400" dirty="0" smtClean="0"/>
              <a:t>Barocke Architektur, barocke Musik</a:t>
            </a:r>
            <a:endParaRPr lang="de-DE" sz="2400" dirty="0"/>
          </a:p>
        </p:txBody>
      </p:sp>
      <p:sp>
        <p:nvSpPr>
          <p:cNvPr id="13" name="Titel 1"/>
          <p:cNvSpPr txBox="1">
            <a:spLocks/>
          </p:cNvSpPr>
          <p:nvPr/>
        </p:nvSpPr>
        <p:spPr>
          <a:xfrm>
            <a:off x="1033264" y="5022304"/>
            <a:ext cx="70671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1043608" y="5025208"/>
            <a:ext cx="70671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intermodal kongruent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C1-1 - YouTube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699792" y="2024844"/>
            <a:ext cx="3744416" cy="2808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1043608" y="557808"/>
            <a:ext cx="7067128" cy="1143000"/>
          </a:xfrm>
        </p:spPr>
        <p:txBody>
          <a:bodyPr>
            <a:normAutofit/>
          </a:bodyPr>
          <a:lstStyle/>
          <a:p>
            <a:r>
              <a:rPr lang="de-DE" sz="2400" dirty="0" smtClean="0"/>
              <a:t>Moderne Architektur, barocke Musik</a:t>
            </a:r>
            <a:endParaRPr lang="de-DE" sz="2400" dirty="0"/>
          </a:p>
        </p:txBody>
      </p:sp>
      <p:sp>
        <p:nvSpPr>
          <p:cNvPr id="13" name="Titel 1"/>
          <p:cNvSpPr txBox="1">
            <a:spLocks/>
          </p:cNvSpPr>
          <p:nvPr/>
        </p:nvSpPr>
        <p:spPr>
          <a:xfrm>
            <a:off x="1033264" y="5022304"/>
            <a:ext cx="70671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de-DE" sz="2400" dirty="0" smtClean="0">
                <a:solidFill>
                  <a:srgbClr val="FF0000"/>
                </a:solidFill>
              </a:rPr>
              <a:t>intermodal inkongruent</a:t>
            </a:r>
            <a:endParaRPr lang="de-DE" sz="2400" dirty="0">
              <a:solidFill>
                <a:srgbClr val="FF0000"/>
              </a:solidFill>
            </a:endParaRPr>
          </a:p>
        </p:txBody>
      </p:sp>
      <p:pic>
        <p:nvPicPr>
          <p:cNvPr id="5" name="C1-2 - YouTube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699792" y="2024844"/>
            <a:ext cx="3744416" cy="2808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557808"/>
            <a:ext cx="7067128" cy="1143000"/>
          </a:xfrm>
        </p:spPr>
        <p:txBody>
          <a:bodyPr>
            <a:normAutofit/>
          </a:bodyPr>
          <a:lstStyle/>
          <a:p>
            <a:r>
              <a:rPr lang="de-DE" sz="2400" dirty="0" smtClean="0"/>
              <a:t>Barocke Architektur, moderne Musik</a:t>
            </a:r>
            <a:endParaRPr lang="de-DE" sz="2400" dirty="0"/>
          </a:p>
        </p:txBody>
      </p:sp>
      <p:pic>
        <p:nvPicPr>
          <p:cNvPr id="12" name="C2-1 - YouTube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699792" y="2024844"/>
            <a:ext cx="3744416" cy="2808312"/>
          </a:xfrm>
          <a:prstGeom prst="rect">
            <a:avLst/>
          </a:prstGeom>
        </p:spPr>
      </p:pic>
      <p:sp>
        <p:nvSpPr>
          <p:cNvPr id="13" name="Titel 1"/>
          <p:cNvSpPr txBox="1">
            <a:spLocks/>
          </p:cNvSpPr>
          <p:nvPr/>
        </p:nvSpPr>
        <p:spPr>
          <a:xfrm>
            <a:off x="1033264" y="5022304"/>
            <a:ext cx="70671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intermodal </a:t>
            </a:r>
            <a:r>
              <a:rPr lang="de-DE" sz="2400" dirty="0" smtClean="0">
                <a:solidFill>
                  <a:srgbClr val="FF0000"/>
                </a:solidFill>
              </a:rPr>
              <a:t>inkongruent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1043608" y="557808"/>
            <a:ext cx="7067128" cy="1143000"/>
          </a:xfrm>
        </p:spPr>
        <p:txBody>
          <a:bodyPr>
            <a:normAutofit/>
          </a:bodyPr>
          <a:lstStyle/>
          <a:p>
            <a:r>
              <a:rPr lang="de-DE" sz="2400" dirty="0" smtClean="0"/>
              <a:t>Moderne Architektur, moderne Musik</a:t>
            </a:r>
            <a:endParaRPr lang="de-DE" sz="2400" dirty="0"/>
          </a:p>
        </p:txBody>
      </p:sp>
      <p:pic>
        <p:nvPicPr>
          <p:cNvPr id="12" name="C2-2 - YouTube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699792" y="2024843"/>
            <a:ext cx="3744416" cy="2808314"/>
          </a:xfrm>
          <a:prstGeom prst="rect">
            <a:avLst/>
          </a:prstGeom>
        </p:spPr>
      </p:pic>
      <p:sp>
        <p:nvSpPr>
          <p:cNvPr id="13" name="Titel 1"/>
          <p:cNvSpPr txBox="1">
            <a:spLocks/>
          </p:cNvSpPr>
          <p:nvPr/>
        </p:nvSpPr>
        <p:spPr>
          <a:xfrm>
            <a:off x="1033264" y="5022304"/>
            <a:ext cx="70671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intermodal kongruent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0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smtClean="0"/>
              <a:t>Stilistische Interaktionen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600201"/>
            <a:ext cx="7632848" cy="3989039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/>
              <a:t>Skalen</a:t>
            </a:r>
            <a:r>
              <a:rPr lang="en-US" dirty="0" smtClean="0"/>
              <a:t> </a:t>
            </a:r>
            <a:r>
              <a:rPr lang="en-US" dirty="0" err="1" smtClean="0"/>
              <a:t>konnten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Maus</a:t>
            </a:r>
            <a:r>
              <a:rPr lang="en-US" dirty="0" smtClean="0"/>
              <a:t> </a:t>
            </a:r>
            <a:r>
              <a:rPr lang="en-US" dirty="0" err="1" smtClean="0"/>
              <a:t>bewegt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 (</a:t>
            </a:r>
            <a:r>
              <a:rPr lang="en-US" dirty="0" err="1" smtClean="0"/>
              <a:t>Werte</a:t>
            </a:r>
            <a:r>
              <a:rPr lang="en-US" dirty="0" smtClean="0"/>
              <a:t> von 0 to 101; </a:t>
            </a:r>
            <a:r>
              <a:rPr lang="en-US" dirty="0" err="1" smtClean="0"/>
              <a:t>Voreinstellung</a:t>
            </a:r>
            <a:r>
              <a:rPr lang="en-US" dirty="0" smtClean="0"/>
              <a:t> auf 50)</a:t>
            </a:r>
            <a:br>
              <a:rPr lang="en-US" dirty="0" smtClean="0"/>
            </a:br>
            <a:endParaRPr lang="en-US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/>
              <a:t>Für</a:t>
            </a:r>
            <a:r>
              <a:rPr lang="en-US" dirty="0" smtClean="0"/>
              <a:t> 8 von 9 </a:t>
            </a:r>
            <a:r>
              <a:rPr lang="en-US" dirty="0" err="1" smtClean="0"/>
              <a:t>Skalen</a:t>
            </a:r>
            <a:r>
              <a:rPr lang="en-US" dirty="0" smtClean="0"/>
              <a:t>: </a:t>
            </a:r>
            <a:r>
              <a:rPr lang="en-US" dirty="0" err="1" smtClean="0"/>
              <a:t>Effekt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“</a:t>
            </a:r>
            <a:r>
              <a:rPr lang="en-US" dirty="0" err="1" smtClean="0"/>
              <a:t>Architektur</a:t>
            </a:r>
            <a:r>
              <a:rPr lang="en-US" dirty="0" smtClean="0"/>
              <a:t>”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/>
              <a:t>	&gt;  die </a:t>
            </a:r>
            <a:r>
              <a:rPr lang="en-US" dirty="0" err="1" smtClean="0"/>
              <a:t>architektonischen</a:t>
            </a:r>
            <a:r>
              <a:rPr lang="en-US" dirty="0" smtClean="0"/>
              <a:t> Stile </a:t>
            </a:r>
            <a:r>
              <a:rPr lang="en-US" dirty="0" err="1" smtClean="0"/>
              <a:t>wurden</a:t>
            </a:r>
            <a:r>
              <a:rPr lang="en-US" dirty="0" smtClean="0"/>
              <a:t> auf </a:t>
            </a:r>
            <a:r>
              <a:rPr lang="en-US" dirty="0" err="1" smtClean="0"/>
              <a:t>allen</a:t>
            </a:r>
            <a:r>
              <a:rPr lang="en-US" dirty="0" smtClean="0"/>
              <a:t> </a:t>
            </a:r>
            <a:r>
              <a:rPr lang="en-US" dirty="0" err="1" smtClean="0"/>
              <a:t>Skalen</a:t>
            </a:r>
            <a:r>
              <a:rPr lang="en-US" dirty="0" smtClean="0"/>
              <a:t> </a:t>
            </a:r>
            <a:r>
              <a:rPr lang="en-US" dirty="0" err="1" smtClean="0"/>
              <a:t>unterschiedlich</a:t>
            </a:r>
            <a:r>
              <a:rPr lang="en-US" dirty="0" smtClean="0"/>
              <a:t> </a:t>
            </a:r>
            <a:r>
              <a:rPr lang="en-US" dirty="0" err="1" smtClean="0"/>
              <a:t>eingeschätzt</a:t>
            </a:r>
            <a:r>
              <a:rPr lang="en-US" dirty="0" smtClean="0"/>
              <a:t> (</a:t>
            </a:r>
            <a:r>
              <a:rPr lang="en-US" dirty="0" err="1" smtClean="0"/>
              <a:t>außer</a:t>
            </a:r>
            <a:r>
              <a:rPr lang="en-US" dirty="0" smtClean="0"/>
              <a:t> “grave – agitated”)</a:t>
            </a:r>
            <a:br>
              <a:rPr lang="en-US" dirty="0" smtClean="0"/>
            </a:br>
            <a:endParaRPr lang="en-US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/>
              <a:t>Kein</a:t>
            </a:r>
            <a:r>
              <a:rPr lang="en-US" dirty="0" smtClean="0"/>
              <a:t> </a:t>
            </a:r>
            <a:r>
              <a:rPr lang="en-US" dirty="0" err="1" smtClean="0"/>
              <a:t>Haupteffekt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“</a:t>
            </a:r>
            <a:r>
              <a:rPr lang="en-US" dirty="0" err="1" smtClean="0"/>
              <a:t>Musik</a:t>
            </a:r>
            <a:r>
              <a:rPr lang="en-US" dirty="0" smtClean="0"/>
              <a:t>”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/>
              <a:t>	&gt; </a:t>
            </a:r>
            <a:r>
              <a:rPr lang="en-US" dirty="0" err="1" smtClean="0"/>
              <a:t>Musik</a:t>
            </a:r>
            <a:r>
              <a:rPr lang="en-US" dirty="0" smtClean="0"/>
              <a:t> </a:t>
            </a:r>
            <a:r>
              <a:rPr lang="en-US" dirty="0" err="1" smtClean="0"/>
              <a:t>beeinflusste</a:t>
            </a:r>
            <a:r>
              <a:rPr lang="en-US" dirty="0" smtClean="0"/>
              <a:t> die </a:t>
            </a:r>
            <a:r>
              <a:rPr lang="en-US" dirty="0" err="1" smtClean="0"/>
              <a:t>Bewertungen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diese</a:t>
            </a:r>
            <a:r>
              <a:rPr lang="en-US" dirty="0" smtClean="0"/>
              <a:t> </a:t>
            </a:r>
            <a:r>
              <a:rPr lang="en-US" dirty="0" err="1" smtClean="0"/>
              <a:t>wurden</a:t>
            </a:r>
            <a:r>
              <a:rPr lang="en-US" dirty="0" smtClean="0"/>
              <a:t> </a:t>
            </a:r>
            <a:r>
              <a:rPr lang="en-US" dirty="0" err="1" smtClean="0"/>
              <a:t>aber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auch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die </a:t>
            </a:r>
            <a:r>
              <a:rPr lang="en-US" dirty="0" err="1" smtClean="0"/>
              <a:t>Architektur</a:t>
            </a:r>
            <a:r>
              <a:rPr lang="en-US" dirty="0" smtClean="0"/>
              <a:t> </a:t>
            </a:r>
            <a:r>
              <a:rPr lang="en-US" dirty="0" err="1" smtClean="0"/>
              <a:t>erbeten</a:t>
            </a:r>
            <a:r>
              <a:rPr lang="en-US" dirty="0" smtClean="0"/>
              <a:t>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/>
              <a:t>Zwei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neun</a:t>
            </a:r>
            <a:r>
              <a:rPr lang="en-US" dirty="0" smtClean="0"/>
              <a:t> </a:t>
            </a:r>
            <a:r>
              <a:rPr lang="en-US" dirty="0" err="1" smtClean="0"/>
              <a:t>Skalen</a:t>
            </a:r>
            <a:r>
              <a:rPr lang="en-US" dirty="0" smtClean="0"/>
              <a:t> </a:t>
            </a:r>
            <a:r>
              <a:rPr lang="en-US" dirty="0" err="1" smtClean="0"/>
              <a:t>zeigten</a:t>
            </a:r>
            <a:r>
              <a:rPr lang="en-US" dirty="0" smtClean="0"/>
              <a:t> </a:t>
            </a:r>
            <a:r>
              <a:rPr lang="en-US" dirty="0" err="1" smtClean="0"/>
              <a:t>Interaktionseffekte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Studie I: 2</a:t>
            </a:r>
            <a:r>
              <a:rPr lang="it-IT" sz="3600" dirty="0" smtClean="0"/>
              <a:t>×</a:t>
            </a:r>
            <a:r>
              <a:rPr lang="de-DE" sz="3600" dirty="0" smtClean="0"/>
              <a:t>2 ANOVA (Architektur </a:t>
            </a:r>
            <a:r>
              <a:rPr lang="en-US" sz="3600" dirty="0" smtClean="0"/>
              <a:t>×</a:t>
            </a:r>
            <a:r>
              <a:rPr lang="de-DE" sz="3600" dirty="0" smtClean="0"/>
              <a:t> Musik)</a:t>
            </a:r>
            <a:br>
              <a:rPr lang="de-DE" sz="3600" dirty="0" smtClean="0"/>
            </a:br>
            <a:r>
              <a:rPr lang="de-DE" sz="2200" i="1" dirty="0" smtClean="0"/>
              <a:t>Barock Musik</a:t>
            </a:r>
            <a:r>
              <a:rPr lang="de-DE" sz="2200" dirty="0" smtClean="0"/>
              <a:t>: blau, </a:t>
            </a:r>
            <a:r>
              <a:rPr lang="de-DE" sz="2200" i="1" dirty="0" smtClean="0"/>
              <a:t>Modern Musik</a:t>
            </a:r>
            <a:r>
              <a:rPr lang="de-DE" sz="2200" dirty="0" smtClean="0"/>
              <a:t>: rot</a:t>
            </a:r>
            <a:endParaRPr lang="de-DE" sz="2200" dirty="0"/>
          </a:p>
        </p:txBody>
      </p:sp>
      <p:pic>
        <p:nvPicPr>
          <p:cNvPr id="16" name="Grafik 1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1847971"/>
            <a:ext cx="5435606" cy="4346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Grafik 1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5888" y="1844824"/>
            <a:ext cx="5443478" cy="4352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-36512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smtClean="0"/>
              <a:t>Studie II 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807097"/>
            <a:ext cx="8064896" cy="3196951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3100" dirty="0" err="1" smtClean="0"/>
              <a:t>Teilnehmer</a:t>
            </a:r>
            <a:r>
              <a:rPr lang="en-US" sz="3100" dirty="0" smtClean="0"/>
              <a:t>: 75 </a:t>
            </a:r>
            <a:r>
              <a:rPr lang="en-US" sz="3100" dirty="0" err="1" smtClean="0"/>
              <a:t>Studierende</a:t>
            </a:r>
            <a:r>
              <a:rPr lang="en-US" sz="3100" dirty="0" smtClean="0"/>
              <a:t> </a:t>
            </a:r>
            <a:r>
              <a:rPr lang="en-US" sz="3100" dirty="0" err="1" smtClean="0"/>
              <a:t>einer</a:t>
            </a:r>
            <a:r>
              <a:rPr lang="en-US" sz="3100" dirty="0" smtClean="0"/>
              <a:t> </a:t>
            </a:r>
            <a:r>
              <a:rPr lang="en-US" sz="3100" dirty="0" err="1" smtClean="0"/>
              <a:t>Kunst</a:t>
            </a:r>
            <a:r>
              <a:rPr lang="en-US" sz="3100" dirty="0" smtClean="0"/>
              <a:t>- und </a:t>
            </a:r>
            <a:r>
              <a:rPr lang="en-US" sz="3100" dirty="0" err="1" smtClean="0"/>
              <a:t>Designhochschule</a:t>
            </a:r>
            <a:r>
              <a:rPr lang="en-US" sz="3100" dirty="0" smtClean="0"/>
              <a:t> in </a:t>
            </a:r>
            <a:r>
              <a:rPr lang="en-US" sz="3100" dirty="0" err="1" smtClean="0"/>
              <a:t>Italien</a:t>
            </a:r>
            <a:endParaRPr lang="en-US" sz="3100" dirty="0" smtClean="0"/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3100" dirty="0" smtClean="0"/>
              <a:t>“</a:t>
            </a:r>
            <a:r>
              <a:rPr lang="en-US" sz="3100" dirty="0" err="1" smtClean="0"/>
              <a:t>Experten</a:t>
            </a:r>
            <a:r>
              <a:rPr lang="en-US" sz="3100" dirty="0" smtClean="0"/>
              <a:t>”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sz="3100" dirty="0" smtClean="0"/>
              <a:t>Gleiche Stimuli / gleiche Skalen (mit ital. Übersetzung hinzugefügt)</a:t>
            </a:r>
            <a:endParaRPr lang="de-DE" sz="3100" i="1" dirty="0" smtClean="0"/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sz="3100" dirty="0" smtClean="0"/>
              <a:t>Jeder Teilnehmer bewertete beide Architekturstile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0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smtClean="0"/>
              <a:t>Studie II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600201"/>
            <a:ext cx="7344816" cy="3989039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900"/>
              </a:spcAft>
              <a:buNone/>
            </a:pPr>
            <a:r>
              <a:rPr lang="en-US" dirty="0" smtClean="0"/>
              <a:t>“Do you like the style of the buildings in the video?”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	not at all		– 	very much</a:t>
            </a:r>
          </a:p>
          <a:p>
            <a:endParaRPr lang="de-DE" dirty="0" smtClean="0"/>
          </a:p>
          <a:p>
            <a:pPr>
              <a:spcAft>
                <a:spcPts val="900"/>
              </a:spcAft>
              <a:buNone/>
            </a:pPr>
            <a:r>
              <a:rPr lang="en-US" dirty="0" smtClean="0"/>
              <a:t>“Please judge the style on the following dimensions:”</a:t>
            </a:r>
            <a:endParaRPr lang="de-DE" dirty="0" smtClean="0"/>
          </a:p>
          <a:p>
            <a:pPr>
              <a:buNone/>
            </a:pPr>
            <a:r>
              <a:rPr lang="en-US" i="1" dirty="0" smtClean="0"/>
              <a:t>	introverted		– 	extraverted</a:t>
            </a:r>
            <a:endParaRPr lang="de-DE" dirty="0" smtClean="0"/>
          </a:p>
          <a:p>
            <a:pPr>
              <a:buNone/>
            </a:pPr>
            <a:r>
              <a:rPr lang="en-US" i="1" dirty="0" smtClean="0"/>
              <a:t>	unbalanced		– 	balanced</a:t>
            </a:r>
            <a:endParaRPr lang="de-DE" dirty="0" smtClean="0"/>
          </a:p>
          <a:p>
            <a:pPr>
              <a:buNone/>
            </a:pPr>
            <a:r>
              <a:rPr lang="en-US" i="1" dirty="0" smtClean="0"/>
              <a:t>	bright		–	dark</a:t>
            </a:r>
            <a:endParaRPr lang="de-DE" dirty="0" smtClean="0"/>
          </a:p>
          <a:p>
            <a:pPr>
              <a:buNone/>
            </a:pPr>
            <a:r>
              <a:rPr lang="en-US" i="1" dirty="0" smtClean="0"/>
              <a:t>	incoherent		–	coherent</a:t>
            </a:r>
            <a:endParaRPr lang="de-DE" dirty="0" smtClean="0"/>
          </a:p>
          <a:p>
            <a:pPr>
              <a:buNone/>
            </a:pPr>
            <a:r>
              <a:rPr lang="en-US" i="1" dirty="0" smtClean="0"/>
              <a:t>	grave		–	agitated</a:t>
            </a:r>
            <a:endParaRPr lang="de-DE" dirty="0" smtClean="0"/>
          </a:p>
          <a:p>
            <a:pPr>
              <a:buNone/>
            </a:pPr>
            <a:r>
              <a:rPr lang="en-US" i="1" dirty="0" smtClean="0"/>
              <a:t>	modest		–	bold</a:t>
            </a:r>
            <a:endParaRPr lang="de-DE" dirty="0" smtClean="0"/>
          </a:p>
          <a:p>
            <a:pPr>
              <a:buNone/>
            </a:pPr>
            <a:r>
              <a:rPr lang="en-US" i="1" dirty="0" smtClean="0"/>
              <a:t>	reason		–	feeling</a:t>
            </a:r>
            <a:endParaRPr lang="de-DE" dirty="0" smtClean="0"/>
          </a:p>
          <a:p>
            <a:pPr>
              <a:buNone/>
            </a:pPr>
            <a:r>
              <a:rPr lang="en-US" i="1" dirty="0" smtClean="0"/>
              <a:t>	complete		–	incomplete</a:t>
            </a:r>
            <a:endParaRPr lang="de-DE" dirty="0" smtClean="0"/>
          </a:p>
          <a:p>
            <a:pPr lvl="0">
              <a:spcBef>
                <a:spcPts val="600"/>
              </a:spcBef>
              <a:spcAft>
                <a:spcPts val="1800"/>
              </a:spcAft>
            </a:pPr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spcAft>
                <a:spcPts val="1800"/>
              </a:spcAft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Studie II: Einfluss der Hintergrundmusik</a:t>
            </a:r>
            <a:br>
              <a:rPr lang="de-DE" sz="3600" dirty="0" smtClean="0"/>
            </a:br>
            <a:r>
              <a:rPr lang="de-DE" sz="2200" i="1" dirty="0" smtClean="0">
                <a:solidFill>
                  <a:srgbClr val="0070C0"/>
                </a:solidFill>
              </a:rPr>
              <a:t>Barocke Musik</a:t>
            </a:r>
            <a:r>
              <a:rPr lang="de-DE" sz="2200" dirty="0" smtClean="0">
                <a:solidFill>
                  <a:srgbClr val="0070C0"/>
                </a:solidFill>
              </a:rPr>
              <a:t>: blau</a:t>
            </a:r>
            <a:r>
              <a:rPr lang="de-DE" sz="2200" dirty="0" smtClean="0"/>
              <a:t>, </a:t>
            </a:r>
            <a:r>
              <a:rPr lang="de-DE" sz="2200" i="1" dirty="0" smtClean="0">
                <a:solidFill>
                  <a:schemeClr val="accent6">
                    <a:lumMod val="75000"/>
                  </a:schemeClr>
                </a:solidFill>
              </a:rPr>
              <a:t>Moderne Musik</a:t>
            </a:r>
            <a:r>
              <a:rPr lang="de-DE" sz="2200" dirty="0" smtClean="0">
                <a:solidFill>
                  <a:schemeClr val="accent6">
                    <a:lumMod val="75000"/>
                  </a:schemeClr>
                </a:solidFill>
              </a:rPr>
              <a:t>: rot</a:t>
            </a:r>
            <a:endParaRPr lang="de-DE" sz="2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8" y="1844824"/>
            <a:ext cx="5447867" cy="43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36701" y="1836000"/>
            <a:ext cx="5447867" cy="43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Studie II: Einfluss der Hintergrundmusik</a:t>
            </a:r>
            <a:br>
              <a:rPr lang="de-DE" sz="3600" dirty="0" smtClean="0"/>
            </a:br>
            <a:r>
              <a:rPr lang="de-DE" sz="2200" i="1" dirty="0" smtClean="0">
                <a:solidFill>
                  <a:srgbClr val="0070C0"/>
                </a:solidFill>
              </a:rPr>
              <a:t>Barocke Musik</a:t>
            </a:r>
            <a:r>
              <a:rPr lang="de-DE" sz="2200" dirty="0" smtClean="0">
                <a:solidFill>
                  <a:srgbClr val="0070C0"/>
                </a:solidFill>
              </a:rPr>
              <a:t>: blau</a:t>
            </a:r>
            <a:r>
              <a:rPr lang="de-DE" sz="2200" dirty="0" smtClean="0"/>
              <a:t>, </a:t>
            </a:r>
            <a:r>
              <a:rPr lang="de-DE" sz="2200" i="1" dirty="0" smtClean="0">
                <a:solidFill>
                  <a:schemeClr val="accent6">
                    <a:lumMod val="75000"/>
                  </a:schemeClr>
                </a:solidFill>
              </a:rPr>
              <a:t>Moderne Musik</a:t>
            </a:r>
            <a:r>
              <a:rPr lang="de-DE" sz="2200" dirty="0" smtClean="0">
                <a:solidFill>
                  <a:schemeClr val="accent6">
                    <a:lumMod val="75000"/>
                  </a:schemeClr>
                </a:solidFill>
              </a:rPr>
              <a:t>: rot</a:t>
            </a:r>
            <a:endParaRPr lang="de-DE" sz="2200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1836000"/>
            <a:ext cx="5447867" cy="43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64693" y="1836000"/>
            <a:ext cx="5447867" cy="43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0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smtClean="0"/>
              <a:t>Experimentelle Ästhetik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772816"/>
            <a:ext cx="7704856" cy="4176464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spcBef>
                <a:spcPts val="600"/>
              </a:spcBef>
              <a:spcAft>
                <a:spcPts val="3000"/>
              </a:spcAft>
              <a:buAutoNum type="arabicPeriod"/>
            </a:pPr>
            <a:r>
              <a:rPr lang="de-DE" dirty="0" smtClean="0"/>
              <a:t>Gustav Theodor Fechner (1801 – 1887)</a:t>
            </a:r>
          </a:p>
          <a:p>
            <a:pPr marL="514350" indent="-514350">
              <a:spcBef>
                <a:spcPts val="600"/>
              </a:spcBef>
              <a:spcAft>
                <a:spcPts val="3000"/>
              </a:spcAft>
              <a:buAutoNum type="arabicPeriod"/>
            </a:pPr>
            <a:r>
              <a:rPr lang="de-DE" dirty="0" smtClean="0"/>
              <a:t>Psychophysik: untersucht quantitativ die Beziehungen zwischen physikalischen Stimuli und ihren psychischen Wirkungen</a:t>
            </a:r>
          </a:p>
          <a:p>
            <a:pPr marL="514350" indent="-514350">
              <a:spcBef>
                <a:spcPts val="600"/>
              </a:spcBef>
              <a:spcAft>
                <a:spcPts val="3000"/>
              </a:spcAft>
              <a:buAutoNum type="arabicPeriod"/>
            </a:pPr>
            <a:r>
              <a:rPr lang="de-DE" dirty="0" smtClean="0"/>
              <a:t>Daniel Berlyne (1924 – 1976)</a:t>
            </a:r>
          </a:p>
          <a:p>
            <a:pPr marL="514350" indent="-514350">
              <a:spcBef>
                <a:spcPts val="600"/>
              </a:spcBef>
              <a:spcAft>
                <a:spcPts val="3000"/>
              </a:spcAft>
              <a:buFont typeface="Arial" pitchFamily="34" charset="0"/>
              <a:buAutoNum type="arabicPeriod"/>
            </a:pPr>
            <a:r>
              <a:rPr lang="de-DE" dirty="0" smtClean="0"/>
              <a:t>2013: Gründung des Max Planck-Instituts für Empirische Ästhetik in Frankfurt a.M.</a:t>
            </a:r>
          </a:p>
          <a:p>
            <a:pPr marL="971550" lvl="1" indent="-514350">
              <a:buAutoNum type="arabicParenBoth"/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Studie II: Einfluss der Hintergrundmusik</a:t>
            </a:r>
            <a:br>
              <a:rPr lang="de-DE" sz="3600" dirty="0" smtClean="0"/>
            </a:br>
            <a:r>
              <a:rPr lang="de-DE" sz="2200" i="1" dirty="0" smtClean="0">
                <a:solidFill>
                  <a:srgbClr val="0070C0"/>
                </a:solidFill>
              </a:rPr>
              <a:t>Barocke Musik</a:t>
            </a:r>
            <a:r>
              <a:rPr lang="de-DE" sz="2200" dirty="0" smtClean="0">
                <a:solidFill>
                  <a:srgbClr val="0070C0"/>
                </a:solidFill>
              </a:rPr>
              <a:t>: blau</a:t>
            </a:r>
            <a:r>
              <a:rPr lang="de-DE" sz="2200" dirty="0" smtClean="0"/>
              <a:t>, </a:t>
            </a:r>
            <a:r>
              <a:rPr lang="de-DE" sz="2200" i="1" dirty="0" smtClean="0">
                <a:solidFill>
                  <a:schemeClr val="accent6">
                    <a:lumMod val="75000"/>
                  </a:schemeClr>
                </a:solidFill>
              </a:rPr>
              <a:t>Moderne Musik</a:t>
            </a:r>
            <a:r>
              <a:rPr lang="de-DE" sz="2200" dirty="0" smtClean="0">
                <a:solidFill>
                  <a:schemeClr val="accent6">
                    <a:lumMod val="75000"/>
                  </a:schemeClr>
                </a:solidFill>
              </a:rPr>
              <a:t>: rot</a:t>
            </a:r>
            <a:endParaRPr lang="de-DE" sz="2200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771" y="1836000"/>
            <a:ext cx="5731510" cy="43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08709" y="1836000"/>
            <a:ext cx="5447867" cy="43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0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smtClean="0"/>
              <a:t>Effekte in Studie </a:t>
            </a:r>
            <a:r>
              <a:rPr lang="de-DE" sz="4000" dirty="0" smtClean="0"/>
              <a:t>I</a:t>
            </a:r>
            <a:endParaRPr lang="de-DE" sz="2400" dirty="0"/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611560" y="1412780"/>
          <a:ext cx="7992888" cy="4854476"/>
        </p:xfrm>
        <a:graphic>
          <a:graphicData uri="http://schemas.openxmlformats.org/drawingml/2006/table">
            <a:tbl>
              <a:tblPr/>
              <a:tblGrid>
                <a:gridCol w="1998222"/>
                <a:gridCol w="1998222"/>
                <a:gridCol w="1998222"/>
                <a:gridCol w="1998222"/>
              </a:tblGrid>
              <a:tr h="34285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de-D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b="1" dirty="0" err="1" smtClean="0">
                          <a:latin typeface="Calibri"/>
                          <a:ea typeface="Calibri"/>
                          <a:cs typeface="Times New Roman"/>
                        </a:rPr>
                        <a:t>Architektur</a:t>
                      </a:r>
                      <a:endParaRPr lang="de-D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b="1" dirty="0" err="1" smtClean="0">
                          <a:latin typeface="Calibri"/>
                          <a:ea typeface="Calibri"/>
                          <a:cs typeface="Times New Roman"/>
                        </a:rPr>
                        <a:t>Musik</a:t>
                      </a:r>
                      <a:endParaRPr lang="de-D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b="1" dirty="0" err="1" smtClean="0">
                          <a:latin typeface="Calibri"/>
                          <a:ea typeface="Calibri"/>
                          <a:cs typeface="Times New Roman"/>
                        </a:rPr>
                        <a:t>Architektur</a:t>
                      </a:r>
                      <a:r>
                        <a:rPr lang="it-IT" sz="16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1600" b="1" dirty="0">
                          <a:latin typeface="Calibri"/>
                          <a:ea typeface="Calibri"/>
                          <a:cs typeface="Times New Roman"/>
                        </a:rPr>
                        <a:t>× </a:t>
                      </a:r>
                      <a:r>
                        <a:rPr lang="it-IT" sz="1600" b="1" dirty="0" err="1" smtClean="0">
                          <a:latin typeface="Calibri"/>
                          <a:ea typeface="Calibri"/>
                          <a:cs typeface="Times New Roman"/>
                        </a:rPr>
                        <a:t>Musik</a:t>
                      </a:r>
                      <a:endParaRPr lang="de-D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62337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dirty="0" err="1" smtClean="0">
                          <a:latin typeface="Calibri"/>
                          <a:ea typeface="Calibri"/>
                          <a:cs typeface="Times New Roman"/>
                        </a:rPr>
                        <a:t>Ästhetische</a:t>
                      </a:r>
                      <a:r>
                        <a:rPr lang="it-IT" sz="16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1600" dirty="0" err="1" smtClean="0">
                          <a:latin typeface="Calibri"/>
                          <a:ea typeface="Calibri"/>
                          <a:cs typeface="Times New Roman"/>
                        </a:rPr>
                        <a:t>Präferenz</a:t>
                      </a:r>
                      <a:endParaRPr lang="de-D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dirty="0" err="1" smtClean="0">
                          <a:latin typeface="Calibri"/>
                          <a:ea typeface="Calibri"/>
                          <a:cs typeface="Times New Roman"/>
                        </a:rPr>
                        <a:t>Barock</a:t>
                      </a:r>
                      <a:r>
                        <a:rPr lang="it-IT" sz="1600" dirty="0" smtClean="0"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it-IT" sz="1600" dirty="0" err="1" smtClean="0">
                          <a:latin typeface="Calibri"/>
                          <a:ea typeface="Calibri"/>
                          <a:cs typeface="Times New Roman"/>
                        </a:rPr>
                        <a:t>bevorzugt</a:t>
                      </a:r>
                      <a:endParaRPr lang="de-D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25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600" i="1" dirty="0">
                          <a:latin typeface="Calibri"/>
                          <a:ea typeface="Calibri"/>
                          <a:cs typeface="Times New Roman"/>
                        </a:rPr>
                        <a:t>introverted – extraverted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dirty="0" err="1" smtClean="0">
                          <a:latin typeface="Calibri"/>
                          <a:ea typeface="Calibri"/>
                          <a:cs typeface="Times New Roman"/>
                        </a:rPr>
                        <a:t>Barock</a:t>
                      </a:r>
                      <a:r>
                        <a:rPr lang="it-IT" sz="1600" dirty="0" smtClean="0"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Times New Roman"/>
                        </a:rPr>
                        <a:t>extraverted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37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600" i="1" dirty="0">
                          <a:latin typeface="Calibri"/>
                          <a:ea typeface="Calibri"/>
                          <a:cs typeface="Times New Roman"/>
                        </a:rPr>
                        <a:t>unbalanced – balanced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dirty="0" err="1" smtClean="0">
                          <a:latin typeface="Calibri"/>
                          <a:ea typeface="Calibri"/>
                          <a:cs typeface="Times New Roman"/>
                        </a:rPr>
                        <a:t>Barock</a:t>
                      </a:r>
                      <a:r>
                        <a:rPr lang="it-IT" sz="1600" dirty="0" smtClean="0"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Times New Roman"/>
                        </a:rPr>
                        <a:t>balanced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dirty="0" err="1" smtClean="0">
                          <a:latin typeface="+mn-lt"/>
                          <a:ea typeface="Calibri"/>
                          <a:cs typeface="Times New Roman"/>
                        </a:rPr>
                        <a:t>intermodal</a:t>
                      </a:r>
                      <a:r>
                        <a:rPr lang="it-IT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1600" baseline="0" dirty="0" err="1" smtClean="0">
                          <a:latin typeface="+mn-lt"/>
                          <a:ea typeface="Calibri"/>
                          <a:cs typeface="Times New Roman"/>
                        </a:rPr>
                        <a:t>kongruent</a:t>
                      </a:r>
                      <a:r>
                        <a:rPr lang="it-IT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it-IT" sz="16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1600" i="1" dirty="0" err="1" smtClean="0">
                          <a:latin typeface="+mn-lt"/>
                          <a:ea typeface="Calibri"/>
                          <a:cs typeface="Times New Roman"/>
                        </a:rPr>
                        <a:t>balanced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25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600" i="1" dirty="0">
                          <a:latin typeface="Calibri"/>
                          <a:ea typeface="Calibri"/>
                          <a:cs typeface="Times New Roman"/>
                        </a:rPr>
                        <a:t>bright – dark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dirty="0" err="1" smtClean="0">
                          <a:latin typeface="Calibri"/>
                          <a:ea typeface="Calibri"/>
                          <a:cs typeface="Times New Roman"/>
                        </a:rPr>
                        <a:t>Modern</a:t>
                      </a:r>
                      <a:r>
                        <a:rPr lang="it-IT" sz="1600" dirty="0" smtClean="0"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Times New Roman"/>
                        </a:rPr>
                        <a:t>dark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37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600" i="1" dirty="0">
                          <a:latin typeface="Calibri"/>
                          <a:ea typeface="Calibri"/>
                          <a:cs typeface="Times New Roman"/>
                        </a:rPr>
                        <a:t>incoherent – coherent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dirty="0" err="1" smtClean="0">
                          <a:latin typeface="Calibri"/>
                          <a:ea typeface="Calibri"/>
                          <a:cs typeface="Times New Roman"/>
                        </a:rPr>
                        <a:t>Barock</a:t>
                      </a:r>
                      <a:r>
                        <a:rPr lang="it-IT" sz="1600" dirty="0" smtClean="0"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Times New Roman"/>
                        </a:rPr>
                        <a:t>coherent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dirty="0" err="1" smtClean="0">
                          <a:latin typeface="+mn-lt"/>
                          <a:ea typeface="Calibri"/>
                          <a:cs typeface="Times New Roman"/>
                        </a:rPr>
                        <a:t>intermodal</a:t>
                      </a:r>
                      <a:r>
                        <a:rPr lang="it-IT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1600" baseline="0" dirty="0" err="1" smtClean="0">
                          <a:latin typeface="+mn-lt"/>
                          <a:ea typeface="Calibri"/>
                          <a:cs typeface="Times New Roman"/>
                        </a:rPr>
                        <a:t>kongruent</a:t>
                      </a:r>
                      <a:r>
                        <a:rPr lang="it-IT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it-IT" sz="16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1600" i="1" dirty="0" err="1" smtClean="0">
                          <a:latin typeface="+mn-lt"/>
                          <a:ea typeface="Calibri"/>
                          <a:cs typeface="Times New Roman"/>
                        </a:rPr>
                        <a:t>coherent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25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600" i="1" dirty="0">
                          <a:latin typeface="Calibri"/>
                          <a:ea typeface="Calibri"/>
                          <a:cs typeface="Times New Roman"/>
                        </a:rPr>
                        <a:t>grave – agitated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25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600" i="1" dirty="0">
                          <a:latin typeface="Calibri"/>
                          <a:ea typeface="Calibri"/>
                          <a:cs typeface="Times New Roman"/>
                        </a:rPr>
                        <a:t>modest – bold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dirty="0" err="1" smtClean="0">
                          <a:latin typeface="Calibri"/>
                          <a:ea typeface="Calibri"/>
                          <a:cs typeface="Times New Roman"/>
                        </a:rPr>
                        <a:t>Barock</a:t>
                      </a:r>
                      <a:r>
                        <a:rPr lang="it-IT" sz="1600" dirty="0" smtClean="0"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Times New Roman"/>
                        </a:rPr>
                        <a:t>bold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25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600" i="1" dirty="0">
                          <a:latin typeface="Calibri"/>
                          <a:ea typeface="Calibri"/>
                          <a:cs typeface="Times New Roman"/>
                        </a:rPr>
                        <a:t>reason – feeling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dirty="0" err="1" smtClean="0">
                          <a:latin typeface="Calibri"/>
                          <a:ea typeface="Calibri"/>
                          <a:cs typeface="Times New Roman"/>
                        </a:rPr>
                        <a:t>Barock</a:t>
                      </a:r>
                      <a:r>
                        <a:rPr lang="it-IT" sz="1600" dirty="0" smtClean="0"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Times New Roman"/>
                        </a:rPr>
                        <a:t>feeling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25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600" i="1" dirty="0">
                          <a:latin typeface="Calibri"/>
                          <a:ea typeface="Calibri"/>
                          <a:cs typeface="Times New Roman"/>
                        </a:rPr>
                        <a:t>complete – incomplete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dirty="0" err="1" smtClean="0">
                          <a:latin typeface="Calibri"/>
                          <a:ea typeface="Calibri"/>
                          <a:cs typeface="Times New Roman"/>
                        </a:rPr>
                        <a:t>Modern</a:t>
                      </a:r>
                      <a:r>
                        <a:rPr lang="it-IT" sz="1600" dirty="0" smtClean="0"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Times New Roman"/>
                        </a:rPr>
                        <a:t>incomplete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0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smtClean="0"/>
              <a:t>Effekte in Studie </a:t>
            </a:r>
            <a:r>
              <a:rPr lang="de-DE" sz="4000" dirty="0" smtClean="0"/>
              <a:t>II</a:t>
            </a:r>
            <a:endParaRPr lang="de-DE" sz="2400" dirty="0"/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611560" y="1412780"/>
          <a:ext cx="7992888" cy="5376359"/>
        </p:xfrm>
        <a:graphic>
          <a:graphicData uri="http://schemas.openxmlformats.org/drawingml/2006/table">
            <a:tbl>
              <a:tblPr/>
              <a:tblGrid>
                <a:gridCol w="1998222"/>
                <a:gridCol w="1998222"/>
                <a:gridCol w="1998222"/>
                <a:gridCol w="1998222"/>
              </a:tblGrid>
              <a:tr h="34285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de-D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b="1" dirty="0" err="1" smtClean="0">
                          <a:latin typeface="Calibri"/>
                          <a:ea typeface="Calibri"/>
                          <a:cs typeface="Times New Roman"/>
                        </a:rPr>
                        <a:t>Architektur</a:t>
                      </a:r>
                      <a:endParaRPr lang="de-D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b="1" dirty="0" err="1" smtClean="0">
                          <a:latin typeface="Calibri"/>
                          <a:ea typeface="Calibri"/>
                          <a:cs typeface="Times New Roman"/>
                        </a:rPr>
                        <a:t>Musik</a:t>
                      </a:r>
                      <a:endParaRPr lang="de-D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b="1" dirty="0" err="1" smtClean="0">
                          <a:latin typeface="Calibri"/>
                          <a:ea typeface="Calibri"/>
                          <a:cs typeface="Times New Roman"/>
                        </a:rPr>
                        <a:t>Architektur</a:t>
                      </a:r>
                      <a:r>
                        <a:rPr lang="it-IT" sz="16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1600" b="1" dirty="0">
                          <a:latin typeface="Calibri"/>
                          <a:ea typeface="Calibri"/>
                          <a:cs typeface="Times New Roman"/>
                        </a:rPr>
                        <a:t>× </a:t>
                      </a:r>
                      <a:r>
                        <a:rPr lang="it-IT" sz="1600" b="1" dirty="0" err="1" smtClean="0">
                          <a:latin typeface="Calibri"/>
                          <a:ea typeface="Calibri"/>
                          <a:cs typeface="Times New Roman"/>
                        </a:rPr>
                        <a:t>Musik</a:t>
                      </a:r>
                      <a:endParaRPr lang="de-D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62337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dirty="0" err="1" smtClean="0">
                          <a:latin typeface="Calibri"/>
                          <a:ea typeface="Calibri"/>
                          <a:cs typeface="Times New Roman"/>
                        </a:rPr>
                        <a:t>Ästhetische</a:t>
                      </a:r>
                      <a:r>
                        <a:rPr lang="it-IT" sz="16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1600" dirty="0" err="1" smtClean="0">
                          <a:latin typeface="Calibri"/>
                          <a:ea typeface="Calibri"/>
                          <a:cs typeface="Times New Roman"/>
                        </a:rPr>
                        <a:t>Präferenz</a:t>
                      </a:r>
                      <a:endParaRPr lang="de-D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dirty="0" err="1" smtClean="0">
                          <a:latin typeface="Calibri"/>
                          <a:ea typeface="Calibri"/>
                          <a:cs typeface="Times New Roman"/>
                        </a:rPr>
                        <a:t>Modern</a:t>
                      </a:r>
                      <a:r>
                        <a:rPr lang="it-IT" sz="1600" dirty="0" smtClean="0"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it-IT" sz="1600" dirty="0" err="1" smtClean="0">
                          <a:latin typeface="Calibri"/>
                          <a:ea typeface="Calibri"/>
                          <a:cs typeface="Times New Roman"/>
                        </a:rPr>
                        <a:t>bevorzugt</a:t>
                      </a:r>
                      <a:endParaRPr lang="de-D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25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600" i="1" dirty="0">
                          <a:latin typeface="Calibri"/>
                          <a:ea typeface="Calibri"/>
                          <a:cs typeface="Times New Roman"/>
                        </a:rPr>
                        <a:t>introverted – extraverted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dirty="0" err="1" smtClean="0">
                          <a:latin typeface="Calibri"/>
                          <a:ea typeface="Calibri"/>
                          <a:cs typeface="Times New Roman"/>
                        </a:rPr>
                        <a:t>Barock</a:t>
                      </a:r>
                      <a:r>
                        <a:rPr lang="it-IT" sz="1600" dirty="0" smtClean="0"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Times New Roman"/>
                        </a:rPr>
                        <a:t>extraverted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dirty="0" err="1" smtClean="0">
                          <a:latin typeface="Calibri"/>
                          <a:ea typeface="Calibri"/>
                          <a:cs typeface="Times New Roman"/>
                        </a:rPr>
                        <a:t>Barock</a:t>
                      </a:r>
                      <a:r>
                        <a:rPr lang="it-IT" sz="1600" dirty="0" smtClean="0"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Times New Roman"/>
                        </a:rPr>
                        <a:t>extraverted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dirty="0" err="1" smtClean="0">
                          <a:latin typeface="+mn-lt"/>
                          <a:ea typeface="Calibri"/>
                          <a:cs typeface="Times New Roman"/>
                        </a:rPr>
                        <a:t>intermodal</a:t>
                      </a:r>
                      <a:r>
                        <a:rPr lang="it-IT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1600" baseline="0" dirty="0" err="1" smtClean="0">
                          <a:latin typeface="+mn-lt"/>
                          <a:ea typeface="Calibri"/>
                          <a:cs typeface="Times New Roman"/>
                        </a:rPr>
                        <a:t>kongruent</a:t>
                      </a:r>
                      <a:r>
                        <a:rPr lang="it-IT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it-IT" sz="16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1600" i="1" dirty="0" err="1" smtClean="0">
                          <a:latin typeface="Calibri"/>
                          <a:ea typeface="Calibri"/>
                          <a:cs typeface="Times New Roman"/>
                        </a:rPr>
                        <a:t>extraverted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37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600" i="1" dirty="0">
                          <a:latin typeface="Calibri"/>
                          <a:ea typeface="Calibri"/>
                          <a:cs typeface="Times New Roman"/>
                        </a:rPr>
                        <a:t>unbalanced – balanced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dirty="0" err="1" smtClean="0">
                          <a:latin typeface="+mn-lt"/>
                          <a:ea typeface="Calibri"/>
                          <a:cs typeface="Times New Roman"/>
                        </a:rPr>
                        <a:t>intermodal</a:t>
                      </a:r>
                      <a:r>
                        <a:rPr lang="it-IT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1600" baseline="0" dirty="0" err="1" smtClean="0">
                          <a:latin typeface="+mn-lt"/>
                          <a:ea typeface="Calibri"/>
                          <a:cs typeface="Times New Roman"/>
                        </a:rPr>
                        <a:t>kongruent</a:t>
                      </a:r>
                      <a:r>
                        <a:rPr lang="it-IT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it-IT" sz="16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1600" i="1" dirty="0" err="1" smtClean="0">
                          <a:latin typeface="+mn-lt"/>
                          <a:ea typeface="Calibri"/>
                          <a:cs typeface="Times New Roman"/>
                        </a:rPr>
                        <a:t>balanced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25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600" i="1" dirty="0">
                          <a:latin typeface="Calibri"/>
                          <a:ea typeface="Calibri"/>
                          <a:cs typeface="Times New Roman"/>
                        </a:rPr>
                        <a:t>bright – dark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dirty="0" err="1" smtClean="0">
                          <a:latin typeface="Calibri"/>
                          <a:ea typeface="Calibri"/>
                          <a:cs typeface="Times New Roman"/>
                        </a:rPr>
                        <a:t>Modern</a:t>
                      </a:r>
                      <a:r>
                        <a:rPr lang="it-IT" sz="1600" dirty="0" smtClean="0"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Times New Roman"/>
                        </a:rPr>
                        <a:t>dark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dirty="0" err="1" smtClean="0">
                          <a:latin typeface="Calibri"/>
                          <a:ea typeface="Calibri"/>
                          <a:cs typeface="Times New Roman"/>
                        </a:rPr>
                        <a:t>Modern</a:t>
                      </a:r>
                      <a:r>
                        <a:rPr lang="it-IT" sz="1600" dirty="0" smtClean="0"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Times New Roman"/>
                        </a:rPr>
                        <a:t>dark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37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600" i="1">
                          <a:latin typeface="Calibri"/>
                          <a:ea typeface="Calibri"/>
                          <a:cs typeface="Times New Roman"/>
                        </a:rPr>
                        <a:t>incoherent – coherent</a:t>
                      </a:r>
                      <a:endParaRPr lang="de-DE" sz="1600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dirty="0" err="1" smtClean="0">
                          <a:latin typeface="+mn-lt"/>
                          <a:ea typeface="Calibri"/>
                          <a:cs typeface="Times New Roman"/>
                        </a:rPr>
                        <a:t>intermodal</a:t>
                      </a:r>
                      <a:r>
                        <a:rPr lang="it-IT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1600" baseline="0" dirty="0" err="1" smtClean="0">
                          <a:latin typeface="+mn-lt"/>
                          <a:ea typeface="Calibri"/>
                          <a:cs typeface="Times New Roman"/>
                        </a:rPr>
                        <a:t>kongruent</a:t>
                      </a:r>
                      <a:r>
                        <a:rPr lang="it-IT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it-IT" sz="16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1600" i="1" dirty="0" err="1" smtClean="0">
                          <a:latin typeface="+mn-lt"/>
                          <a:ea typeface="Calibri"/>
                          <a:cs typeface="Times New Roman"/>
                        </a:rPr>
                        <a:t>coherent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25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600" i="1">
                          <a:latin typeface="Calibri"/>
                          <a:ea typeface="Calibri"/>
                          <a:cs typeface="Times New Roman"/>
                        </a:rPr>
                        <a:t>grave – agitated</a:t>
                      </a:r>
                      <a:endParaRPr lang="de-DE" sz="1600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dirty="0" err="1" smtClean="0">
                          <a:latin typeface="+mn-lt"/>
                          <a:ea typeface="Calibri"/>
                          <a:cs typeface="Times New Roman"/>
                        </a:rPr>
                        <a:t>intermodal</a:t>
                      </a:r>
                      <a:r>
                        <a:rPr lang="it-IT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1600" baseline="0" dirty="0" err="1" smtClean="0">
                          <a:latin typeface="+mn-lt"/>
                          <a:ea typeface="Calibri"/>
                          <a:cs typeface="Times New Roman"/>
                        </a:rPr>
                        <a:t>kongruent</a:t>
                      </a:r>
                      <a:r>
                        <a:rPr lang="it-IT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it-IT" sz="16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1600" i="1" dirty="0" err="1" smtClean="0">
                          <a:latin typeface="+mn-lt"/>
                          <a:ea typeface="Calibri"/>
                          <a:cs typeface="Times New Roman"/>
                        </a:rPr>
                        <a:t>agitated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25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600" i="1">
                          <a:latin typeface="Calibri"/>
                          <a:ea typeface="Calibri"/>
                          <a:cs typeface="Times New Roman"/>
                        </a:rPr>
                        <a:t>modest – bold</a:t>
                      </a:r>
                      <a:endParaRPr lang="de-DE" sz="1600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dirty="0" err="1" smtClean="0">
                          <a:latin typeface="Calibri"/>
                          <a:ea typeface="Calibri"/>
                          <a:cs typeface="Times New Roman"/>
                        </a:rPr>
                        <a:t>Barock</a:t>
                      </a:r>
                      <a:r>
                        <a:rPr lang="it-IT" sz="1600" dirty="0" smtClean="0"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Times New Roman"/>
                        </a:rPr>
                        <a:t>bold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dirty="0" err="1" smtClean="0">
                          <a:latin typeface="+mn-lt"/>
                          <a:ea typeface="Calibri"/>
                          <a:cs typeface="Times New Roman"/>
                        </a:rPr>
                        <a:t>intermodal</a:t>
                      </a:r>
                      <a:r>
                        <a:rPr lang="it-IT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1600" baseline="0" dirty="0" err="1" smtClean="0">
                          <a:latin typeface="+mn-lt"/>
                          <a:ea typeface="Calibri"/>
                          <a:cs typeface="Times New Roman"/>
                        </a:rPr>
                        <a:t>kongruent</a:t>
                      </a:r>
                      <a:r>
                        <a:rPr lang="it-IT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it-IT" sz="16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1600" i="1" dirty="0" err="1" smtClean="0">
                          <a:latin typeface="+mn-lt"/>
                          <a:ea typeface="Calibri"/>
                          <a:cs typeface="Times New Roman"/>
                        </a:rPr>
                        <a:t>bold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25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600" i="1">
                          <a:latin typeface="Calibri"/>
                          <a:ea typeface="Calibri"/>
                          <a:cs typeface="Times New Roman"/>
                        </a:rPr>
                        <a:t>reason – feeling</a:t>
                      </a:r>
                      <a:endParaRPr lang="de-DE" sz="1600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dirty="0" err="1" smtClean="0">
                          <a:latin typeface="Calibri"/>
                          <a:ea typeface="Calibri"/>
                          <a:cs typeface="Times New Roman"/>
                        </a:rPr>
                        <a:t>Barock</a:t>
                      </a:r>
                      <a:r>
                        <a:rPr lang="it-IT" sz="1600" dirty="0" smtClean="0"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Times New Roman"/>
                        </a:rPr>
                        <a:t>feeling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25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600" i="1" dirty="0">
                          <a:latin typeface="Calibri"/>
                          <a:ea typeface="Calibri"/>
                          <a:cs typeface="Times New Roman"/>
                        </a:rPr>
                        <a:t>complete – incomplete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dirty="0" err="1" smtClean="0">
                          <a:latin typeface="+mn-lt"/>
                          <a:ea typeface="Calibri"/>
                          <a:cs typeface="Times New Roman"/>
                        </a:rPr>
                        <a:t>intermodal</a:t>
                      </a:r>
                      <a:r>
                        <a:rPr lang="it-IT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1600" baseline="0" dirty="0" err="1" smtClean="0">
                          <a:latin typeface="+mn-lt"/>
                          <a:ea typeface="Calibri"/>
                          <a:cs typeface="Times New Roman"/>
                        </a:rPr>
                        <a:t>kongruent</a:t>
                      </a:r>
                      <a:r>
                        <a:rPr lang="it-IT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it-IT" sz="16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1600" i="1" dirty="0" smtClean="0">
                          <a:latin typeface="+mn-lt"/>
                          <a:ea typeface="Calibri"/>
                          <a:cs typeface="Times New Roman"/>
                        </a:rPr>
                        <a:t>complete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0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smtClean="0"/>
              <a:t>Effekte in Studie </a:t>
            </a:r>
            <a:r>
              <a:rPr lang="de-DE" sz="4000" dirty="0" smtClean="0"/>
              <a:t>I + II</a:t>
            </a:r>
            <a:endParaRPr lang="de-DE" sz="2400" dirty="0"/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611560" y="1412780"/>
          <a:ext cx="7992888" cy="4854476"/>
        </p:xfrm>
        <a:graphic>
          <a:graphicData uri="http://schemas.openxmlformats.org/drawingml/2006/table">
            <a:tbl>
              <a:tblPr/>
              <a:tblGrid>
                <a:gridCol w="1998222"/>
                <a:gridCol w="1998222"/>
                <a:gridCol w="1998222"/>
                <a:gridCol w="1998222"/>
              </a:tblGrid>
              <a:tr h="34285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de-D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b="1" dirty="0" err="1" smtClean="0">
                          <a:latin typeface="Calibri"/>
                          <a:ea typeface="Calibri"/>
                          <a:cs typeface="Times New Roman"/>
                        </a:rPr>
                        <a:t>Architektur</a:t>
                      </a:r>
                      <a:endParaRPr lang="de-D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b="1" dirty="0" err="1" smtClean="0">
                          <a:latin typeface="Calibri"/>
                          <a:ea typeface="Calibri"/>
                          <a:cs typeface="Times New Roman"/>
                        </a:rPr>
                        <a:t>Musik</a:t>
                      </a:r>
                      <a:endParaRPr lang="de-D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b="1" dirty="0" err="1" smtClean="0">
                          <a:latin typeface="Calibri"/>
                          <a:ea typeface="Calibri"/>
                          <a:cs typeface="Times New Roman"/>
                        </a:rPr>
                        <a:t>Architektur</a:t>
                      </a:r>
                      <a:r>
                        <a:rPr lang="it-IT" sz="16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1600" b="1" dirty="0">
                          <a:latin typeface="Calibri"/>
                          <a:ea typeface="Calibri"/>
                          <a:cs typeface="Times New Roman"/>
                        </a:rPr>
                        <a:t>× </a:t>
                      </a:r>
                      <a:r>
                        <a:rPr lang="it-IT" sz="1600" b="1" dirty="0" err="1" smtClean="0">
                          <a:latin typeface="Calibri"/>
                          <a:ea typeface="Calibri"/>
                          <a:cs typeface="Times New Roman"/>
                        </a:rPr>
                        <a:t>Musik</a:t>
                      </a:r>
                      <a:endParaRPr lang="de-D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62337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dirty="0" err="1" smtClean="0">
                          <a:latin typeface="Calibri"/>
                          <a:ea typeface="Calibri"/>
                          <a:cs typeface="Times New Roman"/>
                        </a:rPr>
                        <a:t>Ästhetische</a:t>
                      </a:r>
                      <a:r>
                        <a:rPr lang="it-IT" sz="16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1600" dirty="0" err="1" smtClean="0">
                          <a:latin typeface="Calibri"/>
                          <a:ea typeface="Calibri"/>
                          <a:cs typeface="Times New Roman"/>
                        </a:rPr>
                        <a:t>Präferenz</a:t>
                      </a:r>
                      <a:endParaRPr lang="de-D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de-D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25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600" i="1" dirty="0">
                          <a:latin typeface="Calibri"/>
                          <a:ea typeface="Calibri"/>
                          <a:cs typeface="Times New Roman"/>
                        </a:rPr>
                        <a:t>introverted – extraverted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dirty="0" err="1" smtClean="0">
                          <a:latin typeface="Calibri"/>
                          <a:ea typeface="Calibri"/>
                          <a:cs typeface="Times New Roman"/>
                        </a:rPr>
                        <a:t>Barock</a:t>
                      </a:r>
                      <a:r>
                        <a:rPr lang="it-IT" sz="1600" dirty="0" smtClean="0"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Times New Roman"/>
                        </a:rPr>
                        <a:t>extraverted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de-D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de-D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37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600" i="1" dirty="0">
                          <a:latin typeface="Calibri"/>
                          <a:ea typeface="Calibri"/>
                          <a:cs typeface="Times New Roman"/>
                        </a:rPr>
                        <a:t>unbalanced – balanced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dirty="0" err="1" smtClean="0">
                          <a:latin typeface="+mn-lt"/>
                          <a:ea typeface="Calibri"/>
                          <a:cs typeface="Times New Roman"/>
                        </a:rPr>
                        <a:t>intermodal</a:t>
                      </a:r>
                      <a:r>
                        <a:rPr lang="it-IT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1600" baseline="0" dirty="0" err="1" smtClean="0">
                          <a:latin typeface="+mn-lt"/>
                          <a:ea typeface="Calibri"/>
                          <a:cs typeface="Times New Roman"/>
                        </a:rPr>
                        <a:t>kongruent</a:t>
                      </a:r>
                      <a:r>
                        <a:rPr lang="it-IT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it-IT" sz="16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1600" i="1" dirty="0" err="1" smtClean="0">
                          <a:latin typeface="Calibri"/>
                          <a:ea typeface="Calibri"/>
                          <a:cs typeface="Times New Roman"/>
                        </a:rPr>
                        <a:t>balanced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1125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600" i="1" dirty="0">
                          <a:latin typeface="Calibri"/>
                          <a:ea typeface="Calibri"/>
                          <a:cs typeface="Times New Roman"/>
                        </a:rPr>
                        <a:t>bright – dark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dirty="0" err="1" smtClean="0">
                          <a:latin typeface="Calibri"/>
                          <a:ea typeface="Calibri"/>
                          <a:cs typeface="Times New Roman"/>
                        </a:rPr>
                        <a:t>Modern</a:t>
                      </a:r>
                      <a:r>
                        <a:rPr lang="it-IT" sz="1600" dirty="0" smtClean="0"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Times New Roman"/>
                        </a:rPr>
                        <a:t>dark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de-D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37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600" i="1">
                          <a:latin typeface="Calibri"/>
                          <a:ea typeface="Calibri"/>
                          <a:cs typeface="Times New Roman"/>
                        </a:rPr>
                        <a:t>incoherent – coherent</a:t>
                      </a:r>
                      <a:endParaRPr lang="de-DE" sz="1600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dirty="0" err="1" smtClean="0">
                          <a:latin typeface="+mn-lt"/>
                          <a:ea typeface="Calibri"/>
                          <a:cs typeface="Times New Roman"/>
                        </a:rPr>
                        <a:t>intermodal</a:t>
                      </a:r>
                      <a:r>
                        <a:rPr lang="it-IT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1600" baseline="0" dirty="0" err="1" smtClean="0">
                          <a:latin typeface="+mn-lt"/>
                          <a:ea typeface="Calibri"/>
                          <a:cs typeface="Times New Roman"/>
                        </a:rPr>
                        <a:t>kongruent</a:t>
                      </a:r>
                      <a:r>
                        <a:rPr lang="it-IT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it-IT" sz="16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1600" i="1" dirty="0" err="1" smtClean="0">
                          <a:latin typeface="+mn-lt"/>
                          <a:ea typeface="Calibri"/>
                          <a:cs typeface="Times New Roman"/>
                        </a:rPr>
                        <a:t>coherent</a:t>
                      </a:r>
                      <a:endParaRPr lang="de-DE" sz="16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1125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600" i="1">
                          <a:latin typeface="Calibri"/>
                          <a:ea typeface="Calibri"/>
                          <a:cs typeface="Times New Roman"/>
                        </a:rPr>
                        <a:t>grave – agitated</a:t>
                      </a:r>
                      <a:endParaRPr lang="de-DE" sz="1600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de-D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25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600" i="1">
                          <a:latin typeface="Calibri"/>
                          <a:ea typeface="Calibri"/>
                          <a:cs typeface="Times New Roman"/>
                        </a:rPr>
                        <a:t>modest – bold</a:t>
                      </a:r>
                      <a:endParaRPr lang="de-DE" sz="1600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dirty="0" err="1" smtClean="0">
                          <a:latin typeface="Calibri"/>
                          <a:ea typeface="Calibri"/>
                          <a:cs typeface="Times New Roman"/>
                        </a:rPr>
                        <a:t>Barock</a:t>
                      </a:r>
                      <a:r>
                        <a:rPr lang="it-IT" sz="1600" dirty="0" smtClean="0"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Times New Roman"/>
                        </a:rPr>
                        <a:t>bold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de-D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25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600" i="1">
                          <a:latin typeface="Calibri"/>
                          <a:ea typeface="Calibri"/>
                          <a:cs typeface="Times New Roman"/>
                        </a:rPr>
                        <a:t>reason – feeling</a:t>
                      </a:r>
                      <a:endParaRPr lang="de-DE" sz="1600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dirty="0" err="1" smtClean="0">
                          <a:latin typeface="Calibri"/>
                          <a:ea typeface="Calibri"/>
                          <a:cs typeface="Times New Roman"/>
                        </a:rPr>
                        <a:t>Barock</a:t>
                      </a:r>
                      <a:r>
                        <a:rPr lang="it-IT" sz="1600" dirty="0" smtClean="0"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Times New Roman"/>
                        </a:rPr>
                        <a:t>feeling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25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600" i="1" dirty="0">
                          <a:latin typeface="Calibri"/>
                          <a:ea typeface="Calibri"/>
                          <a:cs typeface="Times New Roman"/>
                        </a:rPr>
                        <a:t>complete – incomplete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1600" dirty="0" smtClean="0">
                          <a:latin typeface="Calibri"/>
                          <a:ea typeface="Calibri"/>
                          <a:cs typeface="Times New Roman"/>
                        </a:rPr>
                        <a:t>(?)</a:t>
                      </a:r>
                      <a:endParaRPr lang="de-D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0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 fontScale="90000"/>
          </a:bodyPr>
          <a:lstStyle/>
          <a:p>
            <a:r>
              <a:rPr lang="de-DE" sz="4000" dirty="0" smtClean="0"/>
              <a:t>Ergebnisse der Cross-modal-Studien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600201"/>
            <a:ext cx="7992888" cy="3340967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de-DE" dirty="0" smtClean="0"/>
              <a:t>Verwendet wurden „</a:t>
            </a:r>
            <a:r>
              <a:rPr lang="de-DE" dirty="0" err="1" smtClean="0"/>
              <a:t>semantic</a:t>
            </a:r>
            <a:r>
              <a:rPr lang="de-DE" dirty="0" smtClean="0"/>
              <a:t> </a:t>
            </a:r>
            <a:r>
              <a:rPr lang="de-DE" dirty="0" err="1" smtClean="0"/>
              <a:t>scales</a:t>
            </a:r>
            <a:r>
              <a:rPr lang="de-DE" dirty="0" smtClean="0"/>
              <a:t>“ (vgl. „semantisches Differential“)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de-DE" dirty="0" smtClean="0"/>
              <a:t>Bei einigen dieser semantischen Skalen werden die Pole mit bestimmten Stilen verbunden: Stilistische Merkmale?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de-DE" dirty="0" smtClean="0"/>
              <a:t>Beweist die Beziehung zwischen Stilen in verschiedenen Bereichen (daher relevant für die „Allgemeine Stilistik“)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de-DE" dirty="0" smtClean="0"/>
              <a:t>Begriffe wie „Barock“ und „Modern“ werden häufig kritisiert, sind aber offenbar nicht rein willkürlich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-36512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36912"/>
            <a:ext cx="7067128" cy="1143000"/>
          </a:xfrm>
        </p:spPr>
        <p:txBody>
          <a:bodyPr>
            <a:normAutofit fontScale="90000"/>
          </a:bodyPr>
          <a:lstStyle/>
          <a:p>
            <a:r>
              <a:rPr lang="de-DE" sz="4000" dirty="0" smtClean="0"/>
              <a:t>Studienreihe</a:t>
            </a:r>
            <a:br>
              <a:rPr lang="de-DE" sz="4000" dirty="0" smtClean="0"/>
            </a:br>
            <a:r>
              <a:rPr lang="de-DE" sz="4000" dirty="0" smtClean="0"/>
              <a:t>„</a:t>
            </a:r>
            <a:r>
              <a:rPr lang="de-DE" sz="4000" dirty="0" err="1" smtClean="0"/>
              <a:t>Priming</a:t>
            </a:r>
            <a:r>
              <a:rPr lang="de-DE" sz="4000" dirty="0" smtClean="0"/>
              <a:t> auf Empathie “</a:t>
            </a:r>
            <a:endParaRPr lang="de-D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0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smtClean="0"/>
              <a:t>Studienserie Empathie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600201"/>
            <a:ext cx="7344816" cy="4637111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dirty="0" err="1" smtClean="0"/>
              <a:t>Verändert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die </a:t>
            </a:r>
            <a:r>
              <a:rPr lang="en-US" dirty="0" err="1" smtClean="0"/>
              <a:t>Wahrnehmung</a:t>
            </a:r>
            <a:r>
              <a:rPr lang="en-US" dirty="0" smtClean="0"/>
              <a:t> und </a:t>
            </a:r>
            <a:r>
              <a:rPr lang="en-US" dirty="0" err="1" smtClean="0"/>
              <a:t>Bewertung</a:t>
            </a:r>
            <a:r>
              <a:rPr lang="en-US" dirty="0" smtClean="0"/>
              <a:t>, </a:t>
            </a:r>
            <a:r>
              <a:rPr lang="en-US" dirty="0" err="1" smtClean="0"/>
              <a:t>wenn</a:t>
            </a:r>
            <a:r>
              <a:rPr lang="en-US" dirty="0" smtClean="0"/>
              <a:t> auf die </a:t>
            </a:r>
            <a:r>
              <a:rPr lang="en-US" dirty="0" err="1" smtClean="0"/>
              <a:t>Absichten</a:t>
            </a:r>
            <a:r>
              <a:rPr lang="en-US" dirty="0" smtClean="0"/>
              <a:t> und </a:t>
            </a:r>
            <a:r>
              <a:rPr lang="en-US" dirty="0" err="1" smtClean="0"/>
              <a:t>Gefühle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Architekt_innen</a:t>
            </a:r>
            <a:r>
              <a:rPr lang="en-US" dirty="0" smtClean="0"/>
              <a:t> </a:t>
            </a:r>
            <a:r>
              <a:rPr lang="en-US" dirty="0" err="1" smtClean="0"/>
              <a:t>geachtet</a:t>
            </a:r>
            <a:r>
              <a:rPr lang="en-US" dirty="0" smtClean="0"/>
              <a:t> </a:t>
            </a:r>
            <a:r>
              <a:rPr lang="en-US" dirty="0" err="1" smtClean="0"/>
              <a:t>wird</a:t>
            </a:r>
            <a:r>
              <a:rPr lang="en-US" dirty="0" smtClean="0"/>
              <a:t>?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dirty="0" smtClean="0"/>
              <a:t>Zwei Bedingungen (</a:t>
            </a:r>
            <a:r>
              <a:rPr lang="de-DE" smtClean="0"/>
              <a:t>zufällig zugeordnet)</a:t>
            </a:r>
            <a:endParaRPr lang="de-DE" dirty="0" smtClean="0"/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dirty="0" smtClean="0"/>
              <a:t>In der ersten Bedingung wurde nach „Funktion“ und „Stil“ des Gebäudes gefragt, in der zweiten nach möglichen „Intentionen“ und „Emotionen“ des Architekten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dirty="0" smtClean="0"/>
              <a:t>gezeigt wurden 4 moderne und 4 postmoderne Gebäude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0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smtClean="0"/>
              <a:t>Empathie-Studie A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600201"/>
            <a:ext cx="7344816" cy="2908919"/>
          </a:xfrm>
        </p:spPr>
        <p:txBody>
          <a:bodyPr>
            <a:normAutofit fontScale="70000" lnSpcReduction="20000"/>
          </a:bodyPr>
          <a:lstStyle/>
          <a:p>
            <a:pPr marL="0" indent="0">
              <a:spcAft>
                <a:spcPts val="900"/>
              </a:spcAft>
              <a:buNone/>
            </a:pPr>
            <a:r>
              <a:rPr lang="de-DE" dirty="0" smtClean="0"/>
              <a:t>Online-Studie (447 Teilnehmer)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de-DE" dirty="0" smtClean="0"/>
              <a:t>„Do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like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building</a:t>
            </a:r>
            <a:r>
              <a:rPr lang="de-DE" dirty="0" smtClean="0"/>
              <a:t>?“</a:t>
            </a:r>
          </a:p>
          <a:p>
            <a:pPr>
              <a:buNone/>
            </a:pPr>
            <a:r>
              <a:rPr lang="en-US" i="1" dirty="0" smtClean="0"/>
              <a:t>	Not at all		– 	Very much</a:t>
            </a:r>
            <a:endParaRPr lang="de-DE" dirty="0" smtClean="0"/>
          </a:p>
          <a:p>
            <a:pPr marL="0" indent="0">
              <a:spcAft>
                <a:spcPts val="900"/>
              </a:spcAft>
              <a:buNone/>
            </a:pPr>
            <a:r>
              <a:rPr lang="de-DE" dirty="0" smtClean="0"/>
              <a:t>„</a:t>
            </a:r>
            <a:r>
              <a:rPr lang="de-DE" dirty="0" err="1" smtClean="0"/>
              <a:t>Please</a:t>
            </a:r>
            <a:r>
              <a:rPr lang="de-DE" dirty="0" smtClean="0"/>
              <a:t> rate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building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following</a:t>
            </a:r>
            <a:r>
              <a:rPr lang="de-DE" dirty="0" smtClean="0"/>
              <a:t> </a:t>
            </a:r>
            <a:r>
              <a:rPr lang="de-DE" dirty="0" err="1" smtClean="0"/>
              <a:t>scales</a:t>
            </a:r>
            <a:r>
              <a:rPr lang="de-DE" dirty="0" smtClean="0"/>
              <a:t>:“</a:t>
            </a:r>
          </a:p>
          <a:p>
            <a:pPr>
              <a:buNone/>
            </a:pPr>
            <a:r>
              <a:rPr lang="en-US" i="1" dirty="0" smtClean="0"/>
              <a:t>	functional		– 	playful</a:t>
            </a:r>
            <a:endParaRPr lang="de-DE" dirty="0" smtClean="0"/>
          </a:p>
          <a:p>
            <a:pPr>
              <a:buNone/>
            </a:pPr>
            <a:r>
              <a:rPr lang="en-US" i="1" dirty="0" smtClean="0"/>
              <a:t>	fantasy		– 	logic</a:t>
            </a:r>
            <a:endParaRPr lang="de-DE" dirty="0" smtClean="0"/>
          </a:p>
          <a:p>
            <a:pPr>
              <a:buNone/>
            </a:pPr>
            <a:r>
              <a:rPr lang="en-US" i="1" dirty="0" smtClean="0"/>
              <a:t>	uninteresting	–	interesting</a:t>
            </a:r>
            <a:endParaRPr lang="de-DE" dirty="0" smtClean="0"/>
          </a:p>
          <a:p>
            <a:pPr lvl="0">
              <a:spcBef>
                <a:spcPts val="600"/>
              </a:spcBef>
              <a:spcAft>
                <a:spcPts val="1800"/>
              </a:spcAft>
            </a:pPr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spcAft>
                <a:spcPts val="1800"/>
              </a:spcAft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0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smtClean="0"/>
              <a:t>Effekte in Studie A</a:t>
            </a:r>
            <a:endParaRPr lang="de-DE" sz="2400" dirty="0"/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611560" y="1412780"/>
          <a:ext cx="7992888" cy="3345257"/>
        </p:xfrm>
        <a:graphic>
          <a:graphicData uri="http://schemas.openxmlformats.org/drawingml/2006/table">
            <a:tbl>
              <a:tblPr/>
              <a:tblGrid>
                <a:gridCol w="1998222"/>
                <a:gridCol w="1998222"/>
                <a:gridCol w="2268252"/>
                <a:gridCol w="1728192"/>
              </a:tblGrid>
              <a:tr h="34285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de-D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b="1" dirty="0" err="1" smtClean="0">
                          <a:latin typeface="Calibri"/>
                          <a:ea typeface="Calibri"/>
                          <a:cs typeface="Times New Roman"/>
                        </a:rPr>
                        <a:t>Stil</a:t>
                      </a:r>
                      <a:endParaRPr lang="de-D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b="1" dirty="0" err="1" smtClean="0">
                          <a:latin typeface="Calibri"/>
                          <a:ea typeface="Calibri"/>
                          <a:cs typeface="Times New Roman"/>
                        </a:rPr>
                        <a:t>Priming</a:t>
                      </a:r>
                      <a:endParaRPr lang="de-D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b="1" dirty="0" err="1" smtClean="0">
                          <a:latin typeface="Calibri"/>
                          <a:ea typeface="Calibri"/>
                          <a:cs typeface="Times New Roman"/>
                        </a:rPr>
                        <a:t>Stil</a:t>
                      </a:r>
                      <a:r>
                        <a:rPr lang="it-IT" sz="1600" b="1" dirty="0" smtClean="0">
                          <a:latin typeface="Calibri"/>
                          <a:ea typeface="Calibri"/>
                          <a:cs typeface="Times New Roman"/>
                        </a:rPr>
                        <a:t> × </a:t>
                      </a:r>
                      <a:r>
                        <a:rPr lang="it-IT" sz="1600" b="1" dirty="0" err="1" smtClean="0">
                          <a:latin typeface="Calibri"/>
                          <a:ea typeface="Calibri"/>
                          <a:cs typeface="Times New Roman"/>
                        </a:rPr>
                        <a:t>Priming</a:t>
                      </a:r>
                      <a:endParaRPr lang="de-D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62337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dirty="0" err="1" smtClean="0">
                          <a:latin typeface="Calibri"/>
                          <a:ea typeface="Calibri"/>
                          <a:cs typeface="Times New Roman"/>
                        </a:rPr>
                        <a:t>Ästhetische</a:t>
                      </a:r>
                      <a:r>
                        <a:rPr lang="it-IT" sz="16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1600" dirty="0" err="1" smtClean="0">
                          <a:latin typeface="Calibri"/>
                          <a:ea typeface="Calibri"/>
                          <a:cs typeface="Times New Roman"/>
                        </a:rPr>
                        <a:t>Präferenz</a:t>
                      </a:r>
                      <a:endParaRPr lang="de-D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dirty="0" err="1" smtClean="0">
                          <a:latin typeface="Calibri"/>
                          <a:ea typeface="Calibri"/>
                          <a:cs typeface="Times New Roman"/>
                        </a:rPr>
                        <a:t>Postmodern</a:t>
                      </a:r>
                      <a:r>
                        <a:rPr lang="it-IT" sz="1600" dirty="0" smtClean="0"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it-IT" sz="1600" dirty="0" err="1" smtClean="0">
                          <a:latin typeface="Calibri"/>
                          <a:ea typeface="Calibri"/>
                          <a:cs typeface="Times New Roman"/>
                        </a:rPr>
                        <a:t>bevorzugt</a:t>
                      </a:r>
                      <a:endParaRPr lang="de-D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dirty="0" err="1" smtClean="0">
                          <a:latin typeface="+mn-lt"/>
                          <a:ea typeface="Calibri"/>
                          <a:cs typeface="Times New Roman"/>
                        </a:rPr>
                        <a:t>Absichten</a:t>
                      </a:r>
                      <a:r>
                        <a:rPr lang="it-IT" sz="1600" dirty="0" smtClean="0">
                          <a:latin typeface="+mn-lt"/>
                          <a:ea typeface="Calibri"/>
                          <a:cs typeface="Times New Roman"/>
                        </a:rPr>
                        <a:t> &amp; </a:t>
                      </a:r>
                      <a:r>
                        <a:rPr lang="it-IT" sz="1600" dirty="0" err="1" smtClean="0">
                          <a:latin typeface="+mn-lt"/>
                          <a:ea typeface="Calibri"/>
                          <a:cs typeface="Times New Roman"/>
                        </a:rPr>
                        <a:t>Emotionen</a:t>
                      </a:r>
                      <a:r>
                        <a:rPr lang="it-IT" sz="1600" dirty="0" smtClean="0">
                          <a:latin typeface="+mn-lt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it-IT" sz="1600" dirty="0" err="1" smtClean="0">
                          <a:latin typeface="+mn-lt"/>
                          <a:ea typeface="Calibri"/>
                          <a:cs typeface="Times New Roman"/>
                        </a:rPr>
                        <a:t>bevorzugt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25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600" i="1" dirty="0" smtClean="0">
                          <a:latin typeface="+mn-lt"/>
                          <a:ea typeface="Calibri"/>
                          <a:cs typeface="Times New Roman"/>
                        </a:rPr>
                        <a:t>functional – </a:t>
                      </a:r>
                      <a:r>
                        <a:rPr lang="en-US" sz="1600" i="1" dirty="0" smtClean="0">
                          <a:latin typeface="Calibri"/>
                          <a:ea typeface="Calibri"/>
                          <a:cs typeface="Times New Roman"/>
                        </a:rPr>
                        <a:t>playful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dirty="0" err="1" smtClean="0">
                          <a:latin typeface="Calibri"/>
                          <a:ea typeface="Calibri"/>
                          <a:cs typeface="Times New Roman"/>
                        </a:rPr>
                        <a:t>Modern</a:t>
                      </a:r>
                      <a:r>
                        <a:rPr lang="it-IT" sz="1600" dirty="0" smtClean="0"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it-IT" sz="1600" i="1" dirty="0" err="1" smtClean="0">
                          <a:latin typeface="Calibri"/>
                          <a:ea typeface="Calibri"/>
                          <a:cs typeface="Times New Roman"/>
                        </a:rPr>
                        <a:t>functional</a:t>
                      </a:r>
                      <a:r>
                        <a:rPr lang="it-IT" sz="1600" dirty="0" smtClean="0">
                          <a:latin typeface="Calibri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it-IT" sz="1600" dirty="0" err="1" smtClean="0">
                          <a:latin typeface="Calibri"/>
                          <a:ea typeface="Calibri"/>
                          <a:cs typeface="Times New Roman"/>
                        </a:rPr>
                        <a:t>Postmodern</a:t>
                      </a:r>
                      <a:r>
                        <a:rPr lang="it-IT" sz="1600" dirty="0" smtClean="0"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it-IT" sz="1600" i="1" dirty="0" err="1" smtClean="0">
                          <a:latin typeface="Calibri"/>
                          <a:ea typeface="Calibri"/>
                          <a:cs typeface="Times New Roman"/>
                        </a:rPr>
                        <a:t>playful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dirty="0" err="1" smtClean="0">
                          <a:latin typeface="+mn-lt"/>
                          <a:ea typeface="Calibri"/>
                          <a:cs typeface="Times New Roman"/>
                        </a:rPr>
                        <a:t>Absichten</a:t>
                      </a:r>
                      <a:r>
                        <a:rPr lang="it-IT" sz="1600" dirty="0" smtClean="0">
                          <a:latin typeface="+mn-lt"/>
                          <a:ea typeface="Calibri"/>
                          <a:cs typeface="Times New Roman"/>
                        </a:rPr>
                        <a:t> &amp; </a:t>
                      </a:r>
                      <a:r>
                        <a:rPr lang="it-IT" sz="1600" dirty="0" err="1" smtClean="0">
                          <a:latin typeface="+mn-lt"/>
                          <a:ea typeface="Calibri"/>
                          <a:cs typeface="Times New Roman"/>
                        </a:rPr>
                        <a:t>Emotionen</a:t>
                      </a:r>
                      <a:r>
                        <a:rPr lang="it-IT" sz="1600" dirty="0" smtClean="0">
                          <a:latin typeface="+mn-lt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it-IT" sz="1600" i="1" baseline="0" dirty="0" err="1" smtClean="0">
                          <a:latin typeface="Calibri"/>
                          <a:ea typeface="Calibri"/>
                          <a:cs typeface="Times New Roman"/>
                        </a:rPr>
                        <a:t>playful</a:t>
                      </a:r>
                      <a:endParaRPr lang="it-IT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37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600" i="1" dirty="0" smtClean="0">
                          <a:latin typeface="Calibri"/>
                          <a:ea typeface="Calibri"/>
                          <a:cs typeface="Times New Roman"/>
                        </a:rPr>
                        <a:t>fantasy</a:t>
                      </a:r>
                      <a:r>
                        <a:rPr lang="en-US" sz="1600" i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i="1" dirty="0" smtClean="0">
                          <a:latin typeface="Calibri"/>
                          <a:ea typeface="Calibri"/>
                          <a:cs typeface="Times New Roman"/>
                        </a:rPr>
                        <a:t>– logic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dirty="0" err="1" smtClean="0">
                          <a:latin typeface="Calibri"/>
                          <a:ea typeface="Calibri"/>
                          <a:cs typeface="Times New Roman"/>
                        </a:rPr>
                        <a:t>Modern</a:t>
                      </a:r>
                      <a:r>
                        <a:rPr lang="it-IT" sz="1600" dirty="0" smtClean="0"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it-IT" sz="1600" i="1" dirty="0" err="1" smtClean="0">
                          <a:latin typeface="Calibri"/>
                          <a:ea typeface="Calibri"/>
                          <a:cs typeface="Times New Roman"/>
                        </a:rPr>
                        <a:t>logic</a:t>
                      </a:r>
                      <a:r>
                        <a:rPr lang="it-IT" sz="1600" dirty="0" smtClean="0">
                          <a:latin typeface="Calibri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it-IT" sz="1600" dirty="0" err="1" smtClean="0">
                          <a:latin typeface="Calibri"/>
                          <a:ea typeface="Calibri"/>
                          <a:cs typeface="Times New Roman"/>
                        </a:rPr>
                        <a:t>Postmodern</a:t>
                      </a:r>
                      <a:r>
                        <a:rPr lang="it-IT" sz="1600" dirty="0" smtClean="0"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it-IT" sz="1600" i="1" dirty="0" smtClean="0">
                          <a:latin typeface="Calibri"/>
                          <a:ea typeface="Calibri"/>
                          <a:cs typeface="Times New Roman"/>
                        </a:rPr>
                        <a:t>fantasy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de-D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25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600" i="1" dirty="0" smtClean="0">
                          <a:latin typeface="Calibri"/>
                          <a:ea typeface="Calibri"/>
                          <a:cs typeface="Times New Roman"/>
                        </a:rPr>
                        <a:t>uninteresting – interesting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 smtClean="0">
                          <a:latin typeface="+mn-lt"/>
                          <a:ea typeface="Calibri"/>
                          <a:cs typeface="Times New Roman"/>
                        </a:rPr>
                        <a:t>Modern</a:t>
                      </a:r>
                      <a:r>
                        <a:rPr lang="it-IT" sz="1600" dirty="0" smtClean="0">
                          <a:latin typeface="+mn-lt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it-IT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1600" i="1" dirty="0" err="1" smtClean="0">
                          <a:latin typeface="+mn-lt"/>
                          <a:ea typeface="Calibri"/>
                          <a:cs typeface="Times New Roman"/>
                        </a:rPr>
                        <a:t>uninteresting</a:t>
                      </a:r>
                      <a:r>
                        <a:rPr lang="it-IT" sz="1600" dirty="0" smtClean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it-IT" sz="1600" dirty="0" err="1" smtClean="0">
                          <a:latin typeface="Calibri"/>
                          <a:ea typeface="Calibri"/>
                          <a:cs typeface="Times New Roman"/>
                        </a:rPr>
                        <a:t>Postmodern</a:t>
                      </a:r>
                      <a:r>
                        <a:rPr lang="it-IT" sz="1600" dirty="0" smtClean="0"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it-IT" sz="1600" i="1" dirty="0" err="1" smtClean="0">
                          <a:latin typeface="Calibri"/>
                          <a:ea typeface="Calibri"/>
                          <a:cs typeface="Times New Roman"/>
                        </a:rPr>
                        <a:t>interesting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dirty="0" err="1" smtClean="0">
                          <a:latin typeface="+mn-lt"/>
                          <a:ea typeface="Calibri"/>
                          <a:cs typeface="Times New Roman"/>
                        </a:rPr>
                        <a:t>Absichten</a:t>
                      </a:r>
                      <a:r>
                        <a:rPr lang="it-IT" sz="1600" dirty="0" smtClean="0">
                          <a:latin typeface="+mn-lt"/>
                          <a:ea typeface="Calibri"/>
                          <a:cs typeface="Times New Roman"/>
                        </a:rPr>
                        <a:t> &amp; </a:t>
                      </a:r>
                      <a:r>
                        <a:rPr lang="it-IT" sz="1600" dirty="0" err="1" smtClean="0">
                          <a:latin typeface="+mn-lt"/>
                          <a:ea typeface="Calibri"/>
                          <a:cs typeface="Times New Roman"/>
                        </a:rPr>
                        <a:t>Emotionen</a:t>
                      </a:r>
                      <a:r>
                        <a:rPr lang="it-IT" sz="1600" dirty="0" smtClean="0">
                          <a:latin typeface="+mn-lt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it-IT" sz="1600" i="1" dirty="0" err="1" smtClean="0">
                          <a:latin typeface="Calibri"/>
                          <a:ea typeface="Calibri"/>
                          <a:cs typeface="Times New Roman"/>
                        </a:rPr>
                        <a:t>interesting</a:t>
                      </a:r>
                      <a:endParaRPr lang="it-IT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Empathie, Studie A</a:t>
            </a:r>
            <a:br>
              <a:rPr lang="de-DE" sz="3600" dirty="0" smtClean="0"/>
            </a:br>
            <a:r>
              <a:rPr lang="de-DE" sz="2200" i="1" dirty="0" smtClean="0">
                <a:solidFill>
                  <a:srgbClr val="0070C0"/>
                </a:solidFill>
              </a:rPr>
              <a:t>Moderne Architektur</a:t>
            </a:r>
            <a:r>
              <a:rPr lang="de-DE" sz="2200" dirty="0" smtClean="0">
                <a:solidFill>
                  <a:srgbClr val="0070C0"/>
                </a:solidFill>
              </a:rPr>
              <a:t>: blau</a:t>
            </a:r>
            <a:r>
              <a:rPr lang="de-DE" sz="2200" dirty="0" smtClean="0"/>
              <a:t>, </a:t>
            </a:r>
            <a:r>
              <a:rPr lang="de-DE" sz="2200" i="1" dirty="0" smtClean="0">
                <a:solidFill>
                  <a:schemeClr val="accent6">
                    <a:lumMod val="75000"/>
                  </a:schemeClr>
                </a:solidFill>
              </a:rPr>
              <a:t>Postmoderne Architektur</a:t>
            </a:r>
            <a:r>
              <a:rPr lang="de-DE" sz="2200" dirty="0" smtClean="0">
                <a:solidFill>
                  <a:schemeClr val="accent6">
                    <a:lumMod val="75000"/>
                  </a:schemeClr>
                </a:solidFill>
              </a:rPr>
              <a:t>: rot</a:t>
            </a:r>
            <a:endParaRPr lang="de-DE" sz="2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26" y="1836000"/>
            <a:ext cx="5352862" cy="42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Grafik 1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0146" y="1836000"/>
            <a:ext cx="5726430" cy="42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-36512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smtClean="0"/>
              <a:t>Experimentelle Ästhetik des Stils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600201"/>
            <a:ext cx="7704856" cy="3268959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sz="2700" dirty="0" smtClean="0"/>
              <a:t>Wahrnehmungsqualitäten von Stil (z.B. Stefano </a:t>
            </a:r>
            <a:r>
              <a:rPr lang="de-DE" sz="2700" dirty="0" err="1" smtClean="0"/>
              <a:t>Mastandrea</a:t>
            </a:r>
            <a:r>
              <a:rPr lang="de-DE" sz="2700" dirty="0" smtClean="0"/>
              <a:t>, Univ. Roma </a:t>
            </a:r>
            <a:r>
              <a:rPr lang="de-DE" sz="2700" dirty="0" err="1" smtClean="0"/>
              <a:t>Tre</a:t>
            </a:r>
            <a:r>
              <a:rPr lang="de-DE" sz="2700" dirty="0" smtClean="0"/>
              <a:t>)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sz="2700" dirty="0" smtClean="0"/>
              <a:t>Kognitive Perspektive auf die Stilwahrnehmung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sz="2700" dirty="0" smtClean="0"/>
              <a:t>In Experimenten werden die Bedingungen gezielt manipuliert, um Wirkungen nachzuweisen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sz="2700" dirty="0" smtClean="0"/>
              <a:t>Stimuli müssen geeignet ausgewählt werden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endParaRPr lang="de-DE" dirty="0" smtClean="0"/>
          </a:p>
          <a:p>
            <a:pPr>
              <a:spcBef>
                <a:spcPts val="600"/>
              </a:spcBef>
              <a:spcAft>
                <a:spcPts val="1800"/>
              </a:spcAft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Empathie, Studie A</a:t>
            </a:r>
            <a:br>
              <a:rPr lang="de-DE" sz="3600" dirty="0" smtClean="0"/>
            </a:br>
            <a:r>
              <a:rPr lang="de-DE" sz="2200" i="1" dirty="0" smtClean="0">
                <a:solidFill>
                  <a:srgbClr val="0070C0"/>
                </a:solidFill>
              </a:rPr>
              <a:t>Moderne Architektur</a:t>
            </a:r>
            <a:r>
              <a:rPr lang="de-DE" sz="2200" dirty="0" smtClean="0">
                <a:solidFill>
                  <a:srgbClr val="0070C0"/>
                </a:solidFill>
              </a:rPr>
              <a:t>: blau</a:t>
            </a:r>
            <a:r>
              <a:rPr lang="de-DE" sz="2200" dirty="0" smtClean="0"/>
              <a:t>, </a:t>
            </a:r>
            <a:r>
              <a:rPr lang="de-DE" sz="2200" i="1" dirty="0" smtClean="0">
                <a:solidFill>
                  <a:schemeClr val="accent6">
                    <a:lumMod val="75000"/>
                  </a:schemeClr>
                </a:solidFill>
              </a:rPr>
              <a:t>Postmoderne Architektur</a:t>
            </a:r>
            <a:r>
              <a:rPr lang="de-DE" sz="2200" dirty="0" smtClean="0">
                <a:solidFill>
                  <a:schemeClr val="accent6">
                    <a:lumMod val="75000"/>
                  </a:schemeClr>
                </a:solidFill>
              </a:rPr>
              <a:t>: rot</a:t>
            </a:r>
            <a:endParaRPr lang="de-DE" sz="2200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36000"/>
            <a:ext cx="5342534" cy="4275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13034" y="1836000"/>
            <a:ext cx="5352329" cy="42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0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smtClean="0"/>
              <a:t>Empathie-Studie B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600201"/>
            <a:ext cx="7344816" cy="3989039"/>
          </a:xfrm>
        </p:spPr>
        <p:txBody>
          <a:bodyPr>
            <a:normAutofit fontScale="77500" lnSpcReduction="20000"/>
          </a:bodyPr>
          <a:lstStyle/>
          <a:p>
            <a:pPr marL="0" indent="0">
              <a:spcAft>
                <a:spcPts val="900"/>
              </a:spcAft>
              <a:buNone/>
            </a:pPr>
            <a:r>
              <a:rPr lang="de-DE" dirty="0" smtClean="0"/>
              <a:t>4 barocke und 4 moderne Gebäude wurden gezeigt.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de-DE" dirty="0" smtClean="0"/>
              <a:t>Teilnehmer wurden gebeten, die Stile auf den folgenden Skalen zu bewerten:</a:t>
            </a:r>
          </a:p>
          <a:p>
            <a:pPr>
              <a:buNone/>
            </a:pPr>
            <a:r>
              <a:rPr lang="en-US" i="1" dirty="0" smtClean="0"/>
              <a:t>	balanced		– 	unbalanced</a:t>
            </a:r>
            <a:endParaRPr lang="de-DE" dirty="0" smtClean="0"/>
          </a:p>
          <a:p>
            <a:pPr>
              <a:buNone/>
            </a:pPr>
            <a:r>
              <a:rPr lang="en-US" i="1" dirty="0" smtClean="0"/>
              <a:t>	unpractical		– 	practical</a:t>
            </a:r>
            <a:endParaRPr lang="de-DE" dirty="0" smtClean="0"/>
          </a:p>
          <a:p>
            <a:pPr>
              <a:buNone/>
            </a:pPr>
            <a:r>
              <a:rPr lang="en-US" i="1" dirty="0" smtClean="0"/>
              <a:t>	modesty		–	pride</a:t>
            </a:r>
            <a:endParaRPr lang="de-DE" dirty="0" smtClean="0"/>
          </a:p>
          <a:p>
            <a:pPr>
              <a:buNone/>
            </a:pPr>
            <a:r>
              <a:rPr lang="en-US" i="1" dirty="0" smtClean="0"/>
              <a:t>	detail		–	whole</a:t>
            </a:r>
            <a:endParaRPr lang="de-DE" dirty="0" smtClean="0"/>
          </a:p>
          <a:p>
            <a:pPr>
              <a:buNone/>
            </a:pPr>
            <a:r>
              <a:rPr lang="en-US" i="1" dirty="0" smtClean="0"/>
              <a:t>	reason		–	feeling</a:t>
            </a:r>
            <a:endParaRPr lang="de-DE" dirty="0" smtClean="0"/>
          </a:p>
          <a:p>
            <a:pPr>
              <a:buNone/>
            </a:pPr>
            <a:r>
              <a:rPr lang="en-US" i="1" dirty="0" smtClean="0"/>
              <a:t>	authority		–	democracy</a:t>
            </a:r>
            <a:endParaRPr lang="de-DE" dirty="0" smtClean="0"/>
          </a:p>
          <a:p>
            <a:pPr lvl="0">
              <a:spcBef>
                <a:spcPts val="600"/>
              </a:spcBef>
              <a:spcAft>
                <a:spcPts val="1800"/>
              </a:spcAft>
            </a:pPr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spcAft>
                <a:spcPts val="1800"/>
              </a:spcAft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0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smtClean="0"/>
              <a:t>Effekte in </a:t>
            </a:r>
            <a:r>
              <a:rPr lang="de-DE" sz="4000" dirty="0" smtClean="0"/>
              <a:t>Studie B</a:t>
            </a:r>
            <a:endParaRPr lang="de-DE" sz="2400" dirty="0"/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611560" y="1412780"/>
          <a:ext cx="7992888" cy="4044953"/>
        </p:xfrm>
        <a:graphic>
          <a:graphicData uri="http://schemas.openxmlformats.org/drawingml/2006/table">
            <a:tbl>
              <a:tblPr/>
              <a:tblGrid>
                <a:gridCol w="1998222"/>
                <a:gridCol w="1998222"/>
                <a:gridCol w="1908212"/>
                <a:gridCol w="2088232"/>
              </a:tblGrid>
              <a:tr h="34285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de-D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b="1" dirty="0" err="1" smtClean="0">
                          <a:latin typeface="Calibri"/>
                          <a:ea typeface="Calibri"/>
                          <a:cs typeface="Times New Roman"/>
                        </a:rPr>
                        <a:t>Stil</a:t>
                      </a:r>
                      <a:endParaRPr lang="de-D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b="1" dirty="0" err="1" smtClean="0">
                          <a:latin typeface="Calibri"/>
                          <a:ea typeface="Calibri"/>
                          <a:cs typeface="Times New Roman"/>
                        </a:rPr>
                        <a:t>Priming</a:t>
                      </a:r>
                      <a:endParaRPr lang="de-D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b="1" dirty="0" err="1" smtClean="0">
                          <a:latin typeface="Calibri"/>
                          <a:ea typeface="Calibri"/>
                          <a:cs typeface="Times New Roman"/>
                        </a:rPr>
                        <a:t>Stil</a:t>
                      </a:r>
                      <a:r>
                        <a:rPr lang="it-IT" sz="1600" b="1" dirty="0" smtClean="0">
                          <a:latin typeface="Calibri"/>
                          <a:ea typeface="Calibri"/>
                          <a:cs typeface="Times New Roman"/>
                        </a:rPr>
                        <a:t> × </a:t>
                      </a:r>
                      <a:r>
                        <a:rPr lang="it-IT" sz="1600" b="1" dirty="0" err="1" smtClean="0">
                          <a:latin typeface="Calibri"/>
                          <a:ea typeface="Calibri"/>
                          <a:cs typeface="Times New Roman"/>
                        </a:rPr>
                        <a:t>Priming</a:t>
                      </a:r>
                      <a:endParaRPr lang="de-D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62337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i="1" dirty="0" err="1" smtClean="0">
                          <a:latin typeface="Calibri"/>
                          <a:ea typeface="Calibri"/>
                          <a:cs typeface="Times New Roman"/>
                        </a:rPr>
                        <a:t>balanced</a:t>
                      </a:r>
                      <a:r>
                        <a:rPr lang="it-IT" sz="1600" i="1" dirty="0" smtClean="0">
                          <a:latin typeface="Calibri"/>
                          <a:ea typeface="Calibri"/>
                          <a:cs typeface="Times New Roman"/>
                        </a:rPr>
                        <a:t> – </a:t>
                      </a:r>
                      <a:r>
                        <a:rPr lang="it-IT" sz="1600" i="1" dirty="0" err="1" smtClean="0">
                          <a:latin typeface="Calibri"/>
                          <a:ea typeface="Calibri"/>
                          <a:cs typeface="Times New Roman"/>
                        </a:rPr>
                        <a:t>unbalanced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dirty="0" err="1" smtClean="0">
                          <a:latin typeface="Calibri"/>
                          <a:ea typeface="Calibri"/>
                          <a:cs typeface="Times New Roman"/>
                        </a:rPr>
                        <a:t>Barock</a:t>
                      </a:r>
                      <a:r>
                        <a:rPr lang="it-IT" sz="1600" dirty="0" smtClean="0"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it-IT" sz="1600" i="1" dirty="0" err="1" smtClean="0">
                          <a:latin typeface="Calibri"/>
                          <a:ea typeface="Calibri"/>
                          <a:cs typeface="Times New Roman"/>
                        </a:rPr>
                        <a:t>balance</a:t>
                      </a:r>
                      <a:r>
                        <a:rPr lang="it-IT" sz="1600" dirty="0" smtClean="0">
                          <a:latin typeface="Calibri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it-IT" sz="1600" dirty="0" err="1" smtClean="0">
                          <a:latin typeface="Calibri"/>
                          <a:ea typeface="Calibri"/>
                          <a:cs typeface="Times New Roman"/>
                        </a:rPr>
                        <a:t>Modern</a:t>
                      </a:r>
                      <a:r>
                        <a:rPr lang="it-IT" sz="1600" dirty="0" smtClean="0"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it-IT" sz="1600" i="1" dirty="0" err="1" smtClean="0">
                          <a:latin typeface="Calibri"/>
                          <a:ea typeface="Calibri"/>
                          <a:cs typeface="Times New Roman"/>
                        </a:rPr>
                        <a:t>unbalanced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dirty="0" err="1" smtClean="0">
                          <a:latin typeface="+mn-lt"/>
                          <a:ea typeface="Calibri"/>
                          <a:cs typeface="Times New Roman"/>
                        </a:rPr>
                        <a:t>Modern</a:t>
                      </a:r>
                      <a:r>
                        <a:rPr lang="it-IT" sz="16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1600" b="1" dirty="0" smtClean="0">
                          <a:latin typeface="+mn-lt"/>
                          <a:ea typeface="Calibri"/>
                          <a:cs typeface="Times New Roman"/>
                        </a:rPr>
                        <a:t>× </a:t>
                      </a:r>
                      <a:r>
                        <a:rPr lang="it-IT" sz="1600" dirty="0" err="1" smtClean="0">
                          <a:latin typeface="+mn-lt"/>
                          <a:ea typeface="Calibri"/>
                          <a:cs typeface="Times New Roman"/>
                        </a:rPr>
                        <a:t>intentions</a:t>
                      </a:r>
                      <a:r>
                        <a:rPr lang="it-IT" sz="1600" dirty="0" smtClean="0">
                          <a:latin typeface="+mn-lt"/>
                          <a:ea typeface="Calibri"/>
                          <a:cs typeface="Times New Roman"/>
                        </a:rPr>
                        <a:t> &amp; </a:t>
                      </a:r>
                      <a:r>
                        <a:rPr lang="it-IT" sz="1600" dirty="0" err="1" smtClean="0">
                          <a:latin typeface="+mn-lt"/>
                          <a:ea typeface="Calibri"/>
                          <a:cs typeface="Times New Roman"/>
                        </a:rPr>
                        <a:t>emotions</a:t>
                      </a:r>
                      <a:r>
                        <a:rPr lang="it-IT" sz="1600" dirty="0" smtClean="0">
                          <a:latin typeface="+mn-lt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it-IT" sz="1600" i="1" dirty="0" err="1" smtClean="0">
                          <a:latin typeface="+mn-lt"/>
                          <a:ea typeface="Calibri"/>
                          <a:cs typeface="Times New Roman"/>
                        </a:rPr>
                        <a:t>balanced</a:t>
                      </a:r>
                      <a:endParaRPr lang="it-IT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25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600" i="1" dirty="0" smtClean="0">
                          <a:latin typeface="+mn-lt"/>
                          <a:ea typeface="Calibri"/>
                          <a:cs typeface="Times New Roman"/>
                        </a:rPr>
                        <a:t>unpractical - practical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dirty="0" err="1" smtClean="0">
                          <a:latin typeface="Calibri"/>
                          <a:ea typeface="Calibri"/>
                          <a:cs typeface="Times New Roman"/>
                        </a:rPr>
                        <a:t>Barock</a:t>
                      </a:r>
                      <a:r>
                        <a:rPr lang="it-IT" sz="1600" dirty="0" smtClean="0"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it-IT" sz="1600" i="1" dirty="0" err="1" smtClean="0">
                          <a:latin typeface="Calibri"/>
                          <a:ea typeface="Calibri"/>
                          <a:cs typeface="Times New Roman"/>
                        </a:rPr>
                        <a:t>unpractical</a:t>
                      </a:r>
                      <a:r>
                        <a:rPr lang="it-IT" sz="1600" dirty="0" smtClean="0">
                          <a:latin typeface="Calibri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it-IT" sz="1600" dirty="0" err="1" smtClean="0">
                          <a:latin typeface="Calibri"/>
                          <a:ea typeface="Calibri"/>
                          <a:cs typeface="Times New Roman"/>
                        </a:rPr>
                        <a:t>Modern</a:t>
                      </a:r>
                      <a:r>
                        <a:rPr lang="it-IT" sz="1600" dirty="0" smtClean="0"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it-IT" sz="1600" i="1" dirty="0" err="1" smtClean="0">
                          <a:latin typeface="Calibri"/>
                          <a:ea typeface="Calibri"/>
                          <a:cs typeface="Times New Roman"/>
                        </a:rPr>
                        <a:t>practical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 smtClean="0">
                          <a:latin typeface="+mn-lt"/>
                          <a:ea typeface="Calibri"/>
                          <a:cs typeface="Times New Roman"/>
                        </a:rPr>
                        <a:t>Absichten</a:t>
                      </a:r>
                      <a:r>
                        <a:rPr lang="it-IT" sz="1600" dirty="0" smtClean="0">
                          <a:latin typeface="+mn-lt"/>
                          <a:ea typeface="Calibri"/>
                          <a:cs typeface="Times New Roman"/>
                        </a:rPr>
                        <a:t> &amp; </a:t>
                      </a:r>
                      <a:r>
                        <a:rPr lang="it-IT" sz="1600" dirty="0" err="1" smtClean="0">
                          <a:latin typeface="+mn-lt"/>
                          <a:ea typeface="Calibri"/>
                          <a:cs typeface="Times New Roman"/>
                        </a:rPr>
                        <a:t>Emotionen</a:t>
                      </a:r>
                      <a:r>
                        <a:rPr lang="it-IT" sz="1600" dirty="0" smtClean="0">
                          <a:latin typeface="+mn-lt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it-IT" sz="1600" i="1" dirty="0" err="1" smtClean="0">
                          <a:latin typeface="+mn-lt"/>
                          <a:ea typeface="Calibri"/>
                          <a:cs typeface="Times New Roman"/>
                        </a:rPr>
                        <a:t>practical</a:t>
                      </a:r>
                      <a:endParaRPr lang="it-IT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dirty="0" err="1" smtClean="0">
                          <a:latin typeface="Calibri"/>
                          <a:ea typeface="Calibri"/>
                          <a:cs typeface="Times New Roman"/>
                        </a:rPr>
                        <a:t>Modern</a:t>
                      </a:r>
                      <a:r>
                        <a:rPr lang="it-IT" sz="16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1600" b="1" dirty="0" smtClean="0">
                          <a:latin typeface="+mn-lt"/>
                          <a:ea typeface="Calibri"/>
                          <a:cs typeface="Times New Roman"/>
                        </a:rPr>
                        <a:t>×</a:t>
                      </a:r>
                      <a:r>
                        <a:rPr lang="it-IT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16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intentions</a:t>
                      </a:r>
                      <a:r>
                        <a:rPr lang="it-IT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&amp; </a:t>
                      </a:r>
                      <a:r>
                        <a:rPr lang="it-IT" sz="16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emotions</a:t>
                      </a:r>
                      <a:r>
                        <a:rPr lang="it-IT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it-IT" sz="1600" i="1" baseline="0" dirty="0" err="1" smtClean="0">
                          <a:latin typeface="Calibri"/>
                          <a:ea typeface="Calibri"/>
                          <a:cs typeface="Times New Roman"/>
                        </a:rPr>
                        <a:t>practical</a:t>
                      </a:r>
                      <a:endParaRPr lang="it-IT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37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600" i="1" dirty="0" smtClean="0">
                          <a:latin typeface="Calibri"/>
                          <a:ea typeface="Calibri"/>
                          <a:cs typeface="Times New Roman"/>
                        </a:rPr>
                        <a:t>modesty</a:t>
                      </a:r>
                      <a:r>
                        <a:rPr lang="en-US" sz="1600" i="1" baseline="0" dirty="0" smtClean="0">
                          <a:latin typeface="Calibri"/>
                          <a:ea typeface="Calibri"/>
                          <a:cs typeface="Times New Roman"/>
                        </a:rPr>
                        <a:t> – pride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dirty="0" err="1" smtClean="0">
                          <a:latin typeface="Calibri"/>
                          <a:ea typeface="Calibri"/>
                          <a:cs typeface="Times New Roman"/>
                        </a:rPr>
                        <a:t>Barock</a:t>
                      </a:r>
                      <a:r>
                        <a:rPr lang="it-IT" sz="1600" dirty="0" smtClean="0"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it-IT" sz="1600" i="1" dirty="0" err="1" smtClean="0">
                          <a:latin typeface="Calibri"/>
                          <a:ea typeface="Calibri"/>
                          <a:cs typeface="Times New Roman"/>
                        </a:rPr>
                        <a:t>pride</a:t>
                      </a:r>
                      <a:r>
                        <a:rPr lang="it-IT" sz="1600" dirty="0" smtClean="0">
                          <a:latin typeface="Calibri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it-IT" sz="1600" dirty="0" err="1" smtClean="0">
                          <a:latin typeface="Calibri"/>
                          <a:ea typeface="Calibri"/>
                          <a:cs typeface="Times New Roman"/>
                        </a:rPr>
                        <a:t>Modern</a:t>
                      </a:r>
                      <a:r>
                        <a:rPr lang="it-IT" sz="1600" dirty="0" smtClean="0"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it-IT" sz="1600" i="1" dirty="0" err="1" smtClean="0">
                          <a:latin typeface="Calibri"/>
                          <a:ea typeface="Calibri"/>
                          <a:cs typeface="Times New Roman"/>
                        </a:rPr>
                        <a:t>modesty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600" dirty="0" err="1" smtClean="0">
                          <a:latin typeface="+mn-lt"/>
                          <a:ea typeface="Calibri"/>
                          <a:cs typeface="Times New Roman"/>
                        </a:rPr>
                        <a:t>Absichten</a:t>
                      </a:r>
                      <a:r>
                        <a:rPr lang="it-IT" sz="1600" dirty="0" smtClean="0">
                          <a:latin typeface="+mn-lt"/>
                          <a:ea typeface="Calibri"/>
                          <a:cs typeface="Times New Roman"/>
                        </a:rPr>
                        <a:t> &amp; </a:t>
                      </a:r>
                      <a:r>
                        <a:rPr lang="it-IT" sz="1600" dirty="0" err="1" smtClean="0">
                          <a:latin typeface="+mn-lt"/>
                          <a:ea typeface="Calibri"/>
                          <a:cs typeface="Times New Roman"/>
                        </a:rPr>
                        <a:t>Emotionen</a:t>
                      </a:r>
                      <a:r>
                        <a:rPr lang="it-IT" sz="1600" dirty="0" smtClean="0">
                          <a:latin typeface="+mn-lt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it-IT" sz="1600" i="1" dirty="0" err="1" smtClean="0">
                          <a:latin typeface="Calibri"/>
                          <a:ea typeface="Calibri"/>
                          <a:cs typeface="Times New Roman"/>
                        </a:rPr>
                        <a:t>pride</a:t>
                      </a:r>
                      <a:endParaRPr lang="it-IT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 smtClean="0">
                          <a:latin typeface="+mn-lt"/>
                          <a:ea typeface="Calibri"/>
                          <a:cs typeface="Times New Roman"/>
                        </a:rPr>
                        <a:t>Barock</a:t>
                      </a:r>
                      <a:r>
                        <a:rPr lang="it-IT" sz="16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1600" b="1" dirty="0" smtClean="0">
                          <a:latin typeface="+mn-lt"/>
                          <a:ea typeface="Calibri"/>
                          <a:cs typeface="Times New Roman"/>
                        </a:rPr>
                        <a:t>× </a:t>
                      </a:r>
                      <a:r>
                        <a:rPr lang="it-IT" sz="1600" dirty="0" err="1" smtClean="0">
                          <a:latin typeface="+mn-lt"/>
                          <a:ea typeface="Calibri"/>
                          <a:cs typeface="Times New Roman"/>
                        </a:rPr>
                        <a:t>intentions</a:t>
                      </a:r>
                      <a:r>
                        <a:rPr lang="it-IT" sz="1600" dirty="0" smtClean="0">
                          <a:latin typeface="+mn-lt"/>
                          <a:ea typeface="Calibri"/>
                          <a:cs typeface="Times New Roman"/>
                        </a:rPr>
                        <a:t> &amp; </a:t>
                      </a:r>
                      <a:r>
                        <a:rPr lang="it-IT" sz="1600" dirty="0" err="1" smtClean="0">
                          <a:latin typeface="+mn-lt"/>
                          <a:ea typeface="Calibri"/>
                          <a:cs typeface="Times New Roman"/>
                        </a:rPr>
                        <a:t>emotions</a:t>
                      </a:r>
                      <a:r>
                        <a:rPr lang="it-IT" sz="1600" dirty="0" smtClean="0">
                          <a:latin typeface="+mn-lt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it-IT" sz="1600" i="1" dirty="0" err="1" smtClean="0">
                          <a:latin typeface="+mn-lt"/>
                          <a:ea typeface="Calibri"/>
                          <a:cs typeface="Times New Roman"/>
                        </a:rPr>
                        <a:t>pride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37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1600" i="1" dirty="0" err="1" smtClean="0">
                          <a:latin typeface="Calibri"/>
                          <a:ea typeface="Calibri"/>
                          <a:cs typeface="Times New Roman"/>
                        </a:rPr>
                        <a:t>detail</a:t>
                      </a:r>
                      <a:r>
                        <a:rPr lang="de-DE" sz="1600" i="1" baseline="0" dirty="0" smtClean="0">
                          <a:latin typeface="Calibri"/>
                          <a:ea typeface="Calibri"/>
                          <a:cs typeface="Times New Roman"/>
                        </a:rPr>
                        <a:t> – </a:t>
                      </a:r>
                      <a:r>
                        <a:rPr lang="de-DE" sz="1600" i="1" baseline="0" dirty="0" err="1" smtClean="0">
                          <a:latin typeface="Calibri"/>
                          <a:ea typeface="Calibri"/>
                          <a:cs typeface="Times New Roman"/>
                        </a:rPr>
                        <a:t>whole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latin typeface="Calibri"/>
                          <a:ea typeface="Calibri"/>
                          <a:cs typeface="Times New Roman"/>
                        </a:rPr>
                        <a:t>Barock: </a:t>
                      </a:r>
                      <a:r>
                        <a:rPr lang="de-DE" sz="1600" i="1" dirty="0" err="1" smtClean="0">
                          <a:latin typeface="Calibri"/>
                          <a:ea typeface="Calibri"/>
                          <a:cs typeface="Times New Roman"/>
                        </a:rPr>
                        <a:t>detail</a:t>
                      </a:r>
                      <a:r>
                        <a:rPr lang="de-DE" sz="1600" dirty="0" smtClean="0">
                          <a:latin typeface="Calibri"/>
                          <a:ea typeface="Calibri"/>
                          <a:cs typeface="Times New Roman"/>
                        </a:rPr>
                        <a:t>; Modern: </a:t>
                      </a:r>
                      <a:r>
                        <a:rPr lang="de-DE" sz="1600" i="1" dirty="0" err="1" smtClean="0">
                          <a:latin typeface="Calibri"/>
                          <a:ea typeface="Calibri"/>
                          <a:cs typeface="Times New Roman"/>
                        </a:rPr>
                        <a:t>whole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37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1600" i="1" dirty="0" err="1" smtClean="0">
                          <a:latin typeface="Calibri"/>
                          <a:ea typeface="Calibri"/>
                          <a:cs typeface="Times New Roman"/>
                        </a:rPr>
                        <a:t>reason</a:t>
                      </a:r>
                      <a:r>
                        <a:rPr lang="de-DE" sz="1600" i="1" dirty="0" smtClean="0">
                          <a:latin typeface="Calibri"/>
                          <a:ea typeface="Calibri"/>
                          <a:cs typeface="Times New Roman"/>
                        </a:rPr>
                        <a:t> – </a:t>
                      </a:r>
                      <a:r>
                        <a:rPr lang="de-DE" sz="1600" i="1" dirty="0" err="1" smtClean="0">
                          <a:latin typeface="Calibri"/>
                          <a:ea typeface="Calibri"/>
                          <a:cs typeface="Times New Roman"/>
                        </a:rPr>
                        <a:t>feeling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1600" dirty="0" smtClean="0">
                          <a:latin typeface="Calibri"/>
                          <a:ea typeface="Calibri"/>
                          <a:cs typeface="Times New Roman"/>
                        </a:rPr>
                        <a:t>Barock: </a:t>
                      </a:r>
                      <a:r>
                        <a:rPr lang="de-DE" sz="1600" i="1" dirty="0" err="1" smtClean="0">
                          <a:latin typeface="Calibri"/>
                          <a:ea typeface="Calibri"/>
                          <a:cs typeface="Times New Roman"/>
                        </a:rPr>
                        <a:t>feeling</a:t>
                      </a:r>
                      <a:r>
                        <a:rPr lang="de-DE" sz="1600" dirty="0" smtClean="0">
                          <a:latin typeface="Calibri"/>
                          <a:ea typeface="Calibri"/>
                          <a:cs typeface="Times New Roman"/>
                        </a:rPr>
                        <a:t>; Modern: </a:t>
                      </a:r>
                      <a:r>
                        <a:rPr lang="de-DE" sz="1600" i="1" dirty="0" err="1" smtClean="0">
                          <a:latin typeface="Calibri"/>
                          <a:ea typeface="Calibri"/>
                          <a:cs typeface="Times New Roman"/>
                        </a:rPr>
                        <a:t>reason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aseline="0" dirty="0" err="1" smtClean="0">
                          <a:latin typeface="+mn-lt"/>
                          <a:ea typeface="Calibri"/>
                          <a:cs typeface="Times New Roman"/>
                        </a:rPr>
                        <a:t>Modern</a:t>
                      </a:r>
                      <a:r>
                        <a:rPr lang="it-IT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1600" b="1" dirty="0" smtClean="0">
                          <a:latin typeface="+mn-lt"/>
                          <a:ea typeface="Calibri"/>
                          <a:cs typeface="Times New Roman"/>
                        </a:rPr>
                        <a:t>× </a:t>
                      </a:r>
                      <a:r>
                        <a:rPr lang="it-IT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it-IT" sz="1600" dirty="0" err="1" smtClean="0">
                          <a:latin typeface="+mn-lt"/>
                          <a:ea typeface="Calibri"/>
                          <a:cs typeface="Times New Roman"/>
                        </a:rPr>
                        <a:t>ntentions</a:t>
                      </a:r>
                      <a:r>
                        <a:rPr lang="it-IT" sz="1600" dirty="0" smtClean="0">
                          <a:latin typeface="+mn-lt"/>
                          <a:ea typeface="Calibri"/>
                          <a:cs typeface="Times New Roman"/>
                        </a:rPr>
                        <a:t> &amp; </a:t>
                      </a:r>
                      <a:r>
                        <a:rPr lang="it-IT" sz="1600" dirty="0" err="1" smtClean="0">
                          <a:latin typeface="+mn-lt"/>
                          <a:ea typeface="Calibri"/>
                          <a:cs typeface="Times New Roman"/>
                        </a:rPr>
                        <a:t>emotions</a:t>
                      </a:r>
                      <a:r>
                        <a:rPr lang="it-IT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it-IT" sz="1600" i="1" baseline="0" dirty="0" err="1" smtClean="0">
                          <a:latin typeface="+mn-lt"/>
                          <a:ea typeface="Calibri"/>
                          <a:cs typeface="Times New Roman"/>
                        </a:rPr>
                        <a:t>reason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37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1600" i="1" dirty="0" err="1" smtClean="0">
                          <a:latin typeface="Calibri"/>
                          <a:ea typeface="Calibri"/>
                          <a:cs typeface="Times New Roman"/>
                        </a:rPr>
                        <a:t>authority</a:t>
                      </a:r>
                      <a:r>
                        <a:rPr lang="de-DE" sz="1600" i="1" dirty="0" smtClean="0">
                          <a:latin typeface="Calibri"/>
                          <a:ea typeface="Calibri"/>
                          <a:cs typeface="Times New Roman"/>
                        </a:rPr>
                        <a:t> - </a:t>
                      </a:r>
                      <a:r>
                        <a:rPr lang="de-DE" sz="1600" i="1" dirty="0" err="1" smtClean="0">
                          <a:latin typeface="Calibri"/>
                          <a:ea typeface="Calibri"/>
                          <a:cs typeface="Times New Roman"/>
                        </a:rPr>
                        <a:t>democracy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1600" dirty="0" smtClean="0">
                          <a:latin typeface="Calibri"/>
                          <a:ea typeface="Calibri"/>
                          <a:cs typeface="Times New Roman"/>
                        </a:rPr>
                        <a:t>Barock: </a:t>
                      </a:r>
                      <a:r>
                        <a:rPr lang="de-DE" sz="1600" i="1" dirty="0" err="1" smtClean="0">
                          <a:latin typeface="Calibri"/>
                          <a:ea typeface="Calibri"/>
                          <a:cs typeface="Times New Roman"/>
                        </a:rPr>
                        <a:t>authority</a:t>
                      </a:r>
                      <a:r>
                        <a:rPr lang="de-DE" sz="1600" dirty="0" smtClean="0">
                          <a:latin typeface="Calibri"/>
                          <a:ea typeface="Calibri"/>
                          <a:cs typeface="Times New Roman"/>
                        </a:rPr>
                        <a:t>; Modern: </a:t>
                      </a:r>
                      <a:r>
                        <a:rPr lang="de-DE" sz="1600" i="1" dirty="0" err="1" smtClean="0">
                          <a:latin typeface="Calibri"/>
                          <a:ea typeface="Calibri"/>
                          <a:cs typeface="Times New Roman"/>
                        </a:rPr>
                        <a:t>democracy</a:t>
                      </a:r>
                      <a:endParaRPr lang="de-DE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de-D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Empathie, Studie B</a:t>
            </a:r>
            <a:br>
              <a:rPr lang="de-DE" sz="3600" dirty="0" smtClean="0"/>
            </a:br>
            <a:r>
              <a:rPr lang="de-DE" sz="2200" i="1" dirty="0" smtClean="0">
                <a:solidFill>
                  <a:srgbClr val="0070C0"/>
                </a:solidFill>
              </a:rPr>
              <a:t>Moderne Architektur</a:t>
            </a:r>
            <a:r>
              <a:rPr lang="de-DE" sz="2200" dirty="0" smtClean="0">
                <a:solidFill>
                  <a:srgbClr val="0070C0"/>
                </a:solidFill>
              </a:rPr>
              <a:t>: blau</a:t>
            </a:r>
            <a:r>
              <a:rPr lang="de-DE" sz="2200" dirty="0" smtClean="0"/>
              <a:t>, </a:t>
            </a:r>
            <a:r>
              <a:rPr lang="de-DE" sz="2200" i="1" dirty="0" smtClean="0">
                <a:solidFill>
                  <a:schemeClr val="accent6">
                    <a:lumMod val="75000"/>
                  </a:schemeClr>
                </a:solidFill>
              </a:rPr>
              <a:t>Postmoderne Architektur</a:t>
            </a:r>
            <a:r>
              <a:rPr lang="de-DE" sz="2200" dirty="0" smtClean="0">
                <a:solidFill>
                  <a:schemeClr val="accent6">
                    <a:lumMod val="75000"/>
                  </a:schemeClr>
                </a:solidFill>
              </a:rPr>
              <a:t>: rot</a:t>
            </a:r>
            <a:endParaRPr lang="de-DE" sz="2200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470" y="1835999"/>
            <a:ext cx="5422633" cy="4339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74623" y="1836000"/>
            <a:ext cx="5437937" cy="435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Empathie, Studie B</a:t>
            </a:r>
            <a:br>
              <a:rPr lang="de-DE" sz="3600" dirty="0" smtClean="0"/>
            </a:br>
            <a:r>
              <a:rPr lang="de-DE" sz="2200" i="1" dirty="0" smtClean="0">
                <a:solidFill>
                  <a:srgbClr val="0070C0"/>
                </a:solidFill>
              </a:rPr>
              <a:t>Moderne Architektur</a:t>
            </a:r>
            <a:r>
              <a:rPr lang="de-DE" sz="2200" dirty="0" smtClean="0">
                <a:solidFill>
                  <a:srgbClr val="0070C0"/>
                </a:solidFill>
              </a:rPr>
              <a:t>: blau</a:t>
            </a:r>
            <a:r>
              <a:rPr lang="de-DE" sz="2200" dirty="0" smtClean="0"/>
              <a:t>, </a:t>
            </a:r>
            <a:r>
              <a:rPr lang="de-DE" sz="2200" i="1" dirty="0" smtClean="0">
                <a:solidFill>
                  <a:schemeClr val="accent6">
                    <a:lumMod val="75000"/>
                  </a:schemeClr>
                </a:solidFill>
              </a:rPr>
              <a:t>Postmoderne Architektur</a:t>
            </a:r>
            <a:r>
              <a:rPr lang="de-DE" sz="2200" dirty="0" smtClean="0">
                <a:solidFill>
                  <a:schemeClr val="accent6">
                    <a:lumMod val="75000"/>
                  </a:schemeClr>
                </a:solidFill>
              </a:rPr>
              <a:t>: rot</a:t>
            </a:r>
            <a:endParaRPr lang="de-DE" sz="2200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844825"/>
            <a:ext cx="5437937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4676" y="1843644"/>
            <a:ext cx="5489892" cy="4321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0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smtClean="0"/>
              <a:t>Ergebnisse der Empathie-Studien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600201"/>
            <a:ext cx="7992888" cy="4349079"/>
          </a:xfrm>
        </p:spPr>
        <p:txBody>
          <a:bodyPr>
            <a:normAutofit fontScale="925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dirty="0" smtClean="0"/>
              <a:t>Bewertung wird beeinflusst, wenn zuvor nach den Emotionen und Intentionen gefragt wurde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dirty="0" smtClean="0"/>
              <a:t>Wichtig: es wurde keine zusätzliche Information gegeben, sondern nur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dirty="0" smtClean="0"/>
              <a:t>Vor allem die moderne Architektur wurde positiver bewertet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dirty="0" smtClean="0">
                <a:solidFill>
                  <a:srgbClr val="C00000"/>
                </a:solidFill>
              </a:rPr>
              <a:t>Besonders interessant: Stilistische Merkmale wurden genauer wahrgenommen!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0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err="1" smtClean="0"/>
              <a:t>Bibliography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600" y="1556792"/>
            <a:ext cx="7560840" cy="5112568"/>
          </a:xfrm>
        </p:spPr>
        <p:txBody>
          <a:bodyPr>
            <a:normAutofit fontScale="40000" lnSpcReduction="20000"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de-DE" dirty="0" smtClean="0"/>
              <a:t>Arnheim, Rudolf (1986), Style </a:t>
            </a:r>
            <a:r>
              <a:rPr lang="de-DE" dirty="0" err="1" smtClean="0"/>
              <a:t>as</a:t>
            </a:r>
            <a:r>
              <a:rPr lang="de-DE" dirty="0" smtClean="0"/>
              <a:t> a Gestalt Problem, in: </a:t>
            </a:r>
            <a:r>
              <a:rPr lang="de-DE" i="1" dirty="0" smtClean="0"/>
              <a:t>New Essays on </a:t>
            </a:r>
            <a:r>
              <a:rPr lang="de-DE" i="1" dirty="0" err="1" smtClean="0"/>
              <a:t>the</a:t>
            </a:r>
            <a:r>
              <a:rPr lang="de-DE" i="1" dirty="0" smtClean="0"/>
              <a:t> </a:t>
            </a:r>
            <a:r>
              <a:rPr lang="de-DE" i="1" dirty="0" err="1" smtClean="0"/>
              <a:t>Psychology</a:t>
            </a:r>
            <a:r>
              <a:rPr lang="de-DE" i="1" dirty="0" smtClean="0"/>
              <a:t> </a:t>
            </a:r>
            <a:r>
              <a:rPr lang="de-DE" i="1" dirty="0" err="1" smtClean="0"/>
              <a:t>of</a:t>
            </a:r>
            <a:r>
              <a:rPr lang="de-DE" i="1" dirty="0" smtClean="0"/>
              <a:t> Art</a:t>
            </a:r>
            <a:r>
              <a:rPr lang="de-DE" dirty="0" smtClean="0"/>
              <a:t>, 261-273.</a:t>
            </a:r>
            <a:endParaRPr lang="de-DE" sz="4400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it-IT" dirty="0" err="1" smtClean="0"/>
              <a:t>Bartoli</a:t>
            </a:r>
            <a:r>
              <a:rPr lang="it-IT" dirty="0" smtClean="0"/>
              <a:t>, Gabriella &amp; Stefano </a:t>
            </a:r>
            <a:r>
              <a:rPr lang="it-IT" dirty="0" err="1" smtClean="0"/>
              <a:t>Mastandrea</a:t>
            </a:r>
            <a:r>
              <a:rPr lang="it-IT" dirty="0" smtClean="0"/>
              <a:t> (2009), </a:t>
            </a:r>
            <a:r>
              <a:rPr lang="it-IT" i="1" dirty="0" smtClean="0"/>
              <a:t>Il nero è lugubre prima ancora di essere nero. L'espressività: teoria e ricerca</a:t>
            </a:r>
            <a:r>
              <a:rPr lang="it-IT" dirty="0" smtClean="0"/>
              <a:t>. Roma: Monolite.</a:t>
            </a:r>
            <a:endParaRPr lang="de-DE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err="1" smtClean="0"/>
              <a:t>Casakin</a:t>
            </a:r>
            <a:r>
              <a:rPr lang="en-US" dirty="0" smtClean="0"/>
              <a:t>, </a:t>
            </a:r>
            <a:r>
              <a:rPr lang="en-US" dirty="0" err="1" smtClean="0"/>
              <a:t>Hernan</a:t>
            </a:r>
            <a:r>
              <a:rPr lang="en-US" dirty="0" smtClean="0"/>
              <a:t> &amp; Stefano </a:t>
            </a:r>
            <a:r>
              <a:rPr lang="en-US" dirty="0" err="1" smtClean="0"/>
              <a:t>Mastandrea</a:t>
            </a:r>
            <a:r>
              <a:rPr lang="en-US" dirty="0" smtClean="0"/>
              <a:t> (2009), Aesthetic emotions and the evaluation of architectural design styles. http://www.academia.edu/230845/Aesthetic_Emotions_and_the_Evaluation_of_Architectural_Styles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err="1" smtClean="0"/>
              <a:t>Höfel</a:t>
            </a:r>
            <a:r>
              <a:rPr lang="en-US" dirty="0" smtClean="0"/>
              <a:t>, Lea &amp; Thomas Jacobsen (2007b), Electrophysiological Indices of Processing Symmetry and Aesthetics: A Result of Judgment Categorization or Judgment Report? </a:t>
            </a:r>
            <a:r>
              <a:rPr lang="en-US" i="1" dirty="0" smtClean="0"/>
              <a:t>Journal of Psychophysiology</a:t>
            </a:r>
            <a:r>
              <a:rPr lang="en-US" dirty="0" smtClean="0"/>
              <a:t> 21, 1: 9–21.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err="1" smtClean="0"/>
              <a:t>Mastandrea</a:t>
            </a:r>
            <a:r>
              <a:rPr lang="en-US" dirty="0" smtClean="0"/>
              <a:t>, Stefano, </a:t>
            </a:r>
            <a:r>
              <a:rPr lang="it-IT" dirty="0" smtClean="0"/>
              <a:t>Raffaele </a:t>
            </a:r>
            <a:r>
              <a:rPr lang="it-IT" dirty="0" err="1" smtClean="0"/>
              <a:t>Cannovo</a:t>
            </a:r>
            <a:r>
              <a:rPr lang="it-IT" dirty="0" smtClean="0"/>
              <a:t> and Gabriella </a:t>
            </a:r>
            <a:r>
              <a:rPr lang="it-IT" dirty="0" err="1" smtClean="0"/>
              <a:t>Bartoli</a:t>
            </a:r>
            <a:r>
              <a:rPr lang="en-US" dirty="0" smtClean="0"/>
              <a:t> (2008), </a:t>
            </a:r>
            <a:r>
              <a:rPr lang="en-US" i="1" dirty="0" smtClean="0"/>
              <a:t>Aesthetic emotion and implicit evaluation. 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de-DE" dirty="0" smtClean="0"/>
              <a:t>M. </a:t>
            </a:r>
            <a:r>
              <a:rPr lang="de-DE" dirty="0" err="1" smtClean="0"/>
              <a:t>Siefkes</a:t>
            </a:r>
            <a:r>
              <a:rPr lang="de-DE" dirty="0" smtClean="0"/>
              <a:t> </a:t>
            </a:r>
            <a:r>
              <a:rPr lang="en-US" dirty="0" smtClean="0"/>
              <a:t>(2011), How </a:t>
            </a:r>
            <a:r>
              <a:rPr lang="en-US" dirty="0" err="1" smtClean="0"/>
              <a:t>artefacts</a:t>
            </a:r>
            <a:r>
              <a:rPr lang="en-US" dirty="0" smtClean="0"/>
              <a:t> get meanings: Material culture and imagination. </a:t>
            </a:r>
            <a:r>
              <a:rPr lang="en-US" i="1" dirty="0" err="1" smtClean="0"/>
              <a:t>Kodikas</a:t>
            </a:r>
            <a:r>
              <a:rPr lang="en-US" i="1" dirty="0" smtClean="0"/>
              <a:t>/Code</a:t>
            </a:r>
            <a:r>
              <a:rPr lang="en-US" dirty="0" smtClean="0"/>
              <a:t> 34, 3-4: 357-384</a:t>
            </a:r>
            <a:endParaRPr lang="de-DE" sz="4400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de-DE" dirty="0" smtClean="0"/>
              <a:t>M. </a:t>
            </a:r>
            <a:r>
              <a:rPr lang="de-DE" dirty="0" err="1" smtClean="0"/>
              <a:t>Siefkes</a:t>
            </a:r>
            <a:r>
              <a:rPr lang="de-DE" dirty="0" smtClean="0"/>
              <a:t> </a:t>
            </a:r>
            <a:r>
              <a:rPr lang="en-US" dirty="0" smtClean="0"/>
              <a:t>(2012), „The semantics of </a:t>
            </a:r>
            <a:r>
              <a:rPr lang="en-US" dirty="0" err="1" smtClean="0"/>
              <a:t>artefacts</a:t>
            </a:r>
            <a:r>
              <a:rPr lang="en-US" dirty="0" smtClean="0"/>
              <a:t>: How we give meaning to the things we produce and use“. </a:t>
            </a:r>
            <a:r>
              <a:rPr lang="en-US" i="1" dirty="0" smtClean="0"/>
              <a:t>Image </a:t>
            </a:r>
            <a:r>
              <a:rPr lang="en-US" dirty="0" smtClean="0"/>
              <a:t>07/2012, http://www.gib.uni-tuebingen.de/image?function=fnArticle&amp;showArticle=218</a:t>
            </a:r>
            <a:endParaRPr lang="en-US" i="1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de-DE" dirty="0" err="1" smtClean="0"/>
              <a:t>Siefkes</a:t>
            </a:r>
            <a:r>
              <a:rPr lang="de-DE" dirty="0" smtClean="0"/>
              <a:t>, Martin (in </a:t>
            </a:r>
            <a:r>
              <a:rPr lang="de-DE" dirty="0" err="1" smtClean="0"/>
              <a:t>prep</a:t>
            </a:r>
            <a:r>
              <a:rPr lang="de-DE" dirty="0" smtClean="0"/>
              <a:t>.), </a:t>
            </a:r>
            <a:r>
              <a:rPr lang="en-US" dirty="0" smtClean="0"/>
              <a:t>Empathy in Aesthetic Judgments of </a:t>
            </a:r>
            <a:r>
              <a:rPr lang="en-US" dirty="0" err="1" smtClean="0"/>
              <a:t>Architektur</a:t>
            </a:r>
            <a:r>
              <a:rPr lang="en-US" dirty="0" smtClean="0"/>
              <a:t>. Proving Weak Aesthetic Effects with </a:t>
            </a:r>
            <a:r>
              <a:rPr lang="en-US" dirty="0" err="1" smtClean="0"/>
              <a:t>Crowdsourcing</a:t>
            </a:r>
            <a:r>
              <a:rPr lang="en-US" dirty="0" smtClean="0"/>
              <a:t>. 20 p. [submitted to </a:t>
            </a:r>
            <a:r>
              <a:rPr lang="en-US" i="1" dirty="0" smtClean="0"/>
              <a:t>International Journal of Design</a:t>
            </a:r>
            <a:r>
              <a:rPr lang="en-US" dirty="0" smtClean="0"/>
              <a:t>]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de-DE" dirty="0" err="1" smtClean="0"/>
              <a:t>Siefkes</a:t>
            </a:r>
            <a:r>
              <a:rPr lang="de-DE" dirty="0" smtClean="0"/>
              <a:t>, Martin &amp; Emanuele </a:t>
            </a:r>
            <a:r>
              <a:rPr lang="de-DE" dirty="0" err="1" smtClean="0"/>
              <a:t>Ariell</a:t>
            </a:r>
            <a:r>
              <a:rPr lang="de-DE" dirty="0" smtClean="0"/>
              <a:t> (in </a:t>
            </a:r>
            <a:r>
              <a:rPr lang="de-DE" dirty="0" err="1" smtClean="0"/>
              <a:t>prep</a:t>
            </a:r>
            <a:r>
              <a:rPr lang="de-DE" dirty="0" smtClean="0"/>
              <a:t>.), </a:t>
            </a:r>
            <a:r>
              <a:rPr lang="en-US" dirty="0" smtClean="0"/>
              <a:t>Cross-modal Influences on Aesthetic Judgment of Style. 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de-DE" dirty="0" err="1" smtClean="0"/>
              <a:t>Siefkes</a:t>
            </a:r>
            <a:r>
              <a:rPr lang="de-DE" dirty="0" smtClean="0"/>
              <a:t>, Martin &amp; Emanuele </a:t>
            </a:r>
            <a:r>
              <a:rPr lang="de-DE" dirty="0" err="1" smtClean="0"/>
              <a:t>Arielli</a:t>
            </a:r>
            <a:r>
              <a:rPr lang="de-DE" dirty="0" smtClean="0"/>
              <a:t> (in </a:t>
            </a:r>
            <a:r>
              <a:rPr lang="de-DE" dirty="0" err="1" smtClean="0"/>
              <a:t>prep</a:t>
            </a:r>
            <a:r>
              <a:rPr lang="de-DE" dirty="0" smtClean="0"/>
              <a:t>.), </a:t>
            </a:r>
            <a:r>
              <a:rPr lang="de-DE" i="1" dirty="0" smtClean="0"/>
              <a:t>Experimental </a:t>
            </a:r>
            <a:r>
              <a:rPr lang="de-DE" i="1" dirty="0" err="1" smtClean="0"/>
              <a:t>Investigations</a:t>
            </a:r>
            <a:r>
              <a:rPr lang="de-DE" i="1" dirty="0" smtClean="0"/>
              <a:t> </a:t>
            </a:r>
            <a:r>
              <a:rPr lang="de-DE" i="1" dirty="0" err="1" smtClean="0"/>
              <a:t>of</a:t>
            </a:r>
            <a:r>
              <a:rPr lang="de-DE" i="1" dirty="0" smtClean="0"/>
              <a:t> Style. </a:t>
            </a:r>
            <a:r>
              <a:rPr lang="de-DE" dirty="0" smtClean="0"/>
              <a:t>Berlin/New York: Lang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4067944" y="5877272"/>
            <a:ext cx="4968552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de-DE" dirty="0" smtClean="0"/>
              <a:t>Siefkes, Martin &amp; Emanuele </a:t>
            </a:r>
            <a:r>
              <a:rPr lang="de-DE" dirty="0" err="1" smtClean="0"/>
              <a:t>Arielli</a:t>
            </a:r>
            <a:r>
              <a:rPr lang="de-DE" dirty="0" smtClean="0"/>
              <a:t> (in </a:t>
            </a:r>
            <a:r>
              <a:rPr lang="de-DE" dirty="0" err="1" smtClean="0"/>
              <a:t>prep</a:t>
            </a:r>
            <a:r>
              <a:rPr lang="de-DE" dirty="0" smtClean="0"/>
              <a:t>.), </a:t>
            </a:r>
            <a:r>
              <a:rPr lang="de-DE" i="1" dirty="0" smtClean="0"/>
              <a:t>Experimental </a:t>
            </a:r>
            <a:r>
              <a:rPr lang="de-DE" i="1" dirty="0" err="1" smtClean="0"/>
              <a:t>Investigations</a:t>
            </a:r>
            <a:r>
              <a:rPr lang="de-DE" i="1" dirty="0" smtClean="0"/>
              <a:t> </a:t>
            </a:r>
            <a:r>
              <a:rPr lang="de-DE" i="1" dirty="0" err="1" smtClean="0"/>
              <a:t>of</a:t>
            </a:r>
            <a:r>
              <a:rPr lang="de-DE" i="1" dirty="0" smtClean="0"/>
              <a:t> Style. </a:t>
            </a:r>
            <a:r>
              <a:rPr lang="de-DE" dirty="0" smtClean="0"/>
              <a:t>Berlin/New York: Lang</a:t>
            </a:r>
            <a:endParaRPr lang="en-US" dirty="0" smtClean="0"/>
          </a:p>
        </p:txBody>
      </p:sp>
      <p:pic>
        <p:nvPicPr>
          <p:cNvPr id="5" name="Grafik 4" descr="Abbildung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7" y="332656"/>
            <a:ext cx="6269582" cy="5517232"/>
          </a:xfrm>
          <a:prstGeom prst="rect">
            <a:avLst/>
          </a:prstGeom>
        </p:spPr>
      </p:pic>
      <p:sp>
        <p:nvSpPr>
          <p:cNvPr id="8" name="Inhaltsplatzhalter 2"/>
          <p:cNvSpPr txBox="1">
            <a:spLocks/>
          </p:cNvSpPr>
          <p:nvPr/>
        </p:nvSpPr>
        <p:spPr>
          <a:xfrm>
            <a:off x="6579840" y="774432"/>
            <a:ext cx="2672680" cy="114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ts val="0"/>
              </a:spcBef>
            </a:pPr>
            <a:r>
              <a:rPr lang="de-DE" sz="2000" dirty="0" smtClean="0">
                <a:solidFill>
                  <a:srgbClr val="7030A0"/>
                </a:solidFill>
              </a:rPr>
              <a:t>Verschiedener Stil, gleiche Funktion: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de-DE" sz="2000" dirty="0" smtClean="0">
                <a:solidFill>
                  <a:srgbClr val="FF0000"/>
                </a:solidFill>
              </a:rPr>
              <a:t>Opernhaus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" name="Inhaltsplatzhalter 2"/>
          <p:cNvSpPr txBox="1">
            <a:spLocks/>
          </p:cNvSpPr>
          <p:nvPr/>
        </p:nvSpPr>
        <p:spPr>
          <a:xfrm>
            <a:off x="6579840" y="3284984"/>
            <a:ext cx="2672680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ts val="0"/>
              </a:spcBef>
            </a:pPr>
            <a:r>
              <a:rPr lang="de-DE" sz="2000" dirty="0" smtClean="0">
                <a:solidFill>
                  <a:srgbClr val="00B050"/>
                </a:solidFill>
              </a:rPr>
              <a:t>Verschiedene Funktion, gleicher Stil: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de-DE" sz="2000" dirty="0" err="1" smtClean="0">
                <a:solidFill>
                  <a:srgbClr val="FF0000"/>
                </a:solidFill>
              </a:rPr>
              <a:t>Streamline</a:t>
            </a:r>
            <a:r>
              <a:rPr lang="de-DE" sz="2000" dirty="0" smtClean="0">
                <a:solidFill>
                  <a:srgbClr val="FF0000"/>
                </a:solidFill>
              </a:rPr>
              <a:t>-Moderne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-36512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36912"/>
            <a:ext cx="7067128" cy="1143000"/>
          </a:xfrm>
        </p:spPr>
        <p:txBody>
          <a:bodyPr>
            <a:normAutofit fontScale="90000"/>
          </a:bodyPr>
          <a:lstStyle/>
          <a:p>
            <a:r>
              <a:rPr lang="de-DE" sz="4000" dirty="0" smtClean="0"/>
              <a:t>Studienreihe</a:t>
            </a:r>
            <a:br>
              <a:rPr lang="de-DE" sz="4000" dirty="0" smtClean="0"/>
            </a:br>
            <a:r>
              <a:rPr lang="de-DE" sz="4000" dirty="0" smtClean="0"/>
              <a:t>„Cross-modal </a:t>
            </a:r>
            <a:r>
              <a:rPr lang="de-DE" sz="4000" dirty="0" err="1" smtClean="0"/>
              <a:t>influences</a:t>
            </a:r>
            <a:r>
              <a:rPr lang="de-DE" sz="4000" dirty="0" smtClean="0"/>
              <a:t>“</a:t>
            </a:r>
            <a:endParaRPr lang="de-D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-36512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55780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smtClean="0"/>
              <a:t>Studie I: Online-Studie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2104257"/>
            <a:ext cx="7992888" cy="3773015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3100" dirty="0" err="1" smtClean="0"/>
              <a:t>Teilnehmer</a:t>
            </a:r>
            <a:r>
              <a:rPr lang="en-US" sz="3100" dirty="0" smtClean="0"/>
              <a:t> </a:t>
            </a:r>
            <a:r>
              <a:rPr lang="en-US" sz="3100" dirty="0" err="1" smtClean="0"/>
              <a:t>bekamen</a:t>
            </a:r>
            <a:r>
              <a:rPr lang="en-US" sz="3100" dirty="0" smtClean="0"/>
              <a:t> </a:t>
            </a:r>
            <a:r>
              <a:rPr lang="en-US" sz="3100" dirty="0" err="1" smtClean="0"/>
              <a:t>ein</a:t>
            </a:r>
            <a:r>
              <a:rPr lang="en-US" sz="3100" dirty="0" smtClean="0"/>
              <a:t> </a:t>
            </a:r>
            <a:r>
              <a:rPr lang="en-US" sz="3100" dirty="0" err="1" smtClean="0"/>
              <a:t>kurzes</a:t>
            </a:r>
            <a:r>
              <a:rPr lang="en-US" sz="3100" dirty="0" smtClean="0"/>
              <a:t> Video (25 sec.) </a:t>
            </a:r>
            <a:r>
              <a:rPr lang="en-US" sz="3100" dirty="0" err="1" smtClean="0"/>
              <a:t>gezeigt</a:t>
            </a:r>
            <a:r>
              <a:rPr lang="en-US" sz="3100" dirty="0" smtClean="0"/>
              <a:t> und um </a:t>
            </a:r>
            <a:r>
              <a:rPr lang="en-US" sz="3100" dirty="0" err="1" smtClean="0"/>
              <a:t>Bewertungen</a:t>
            </a:r>
            <a:r>
              <a:rPr lang="en-US" sz="3100" dirty="0" smtClean="0"/>
              <a:t> </a:t>
            </a:r>
            <a:r>
              <a:rPr lang="en-US" sz="3100" dirty="0" err="1" smtClean="0"/>
              <a:t>gebeten</a:t>
            </a:r>
            <a:endParaRPr lang="en-US" sz="3100" dirty="0" smtClean="0"/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sz="3100" dirty="0" smtClean="0"/>
              <a:t>Auf der nächsten Seite wurde gefragt, ob sie die Musik gehört hatten</a:t>
            </a:r>
            <a:br>
              <a:rPr lang="de-DE" sz="3100" dirty="0" smtClean="0"/>
            </a:br>
            <a:r>
              <a:rPr lang="de-DE" sz="3100" dirty="0" smtClean="0"/>
              <a:t>&gt; „</a:t>
            </a:r>
            <a:r>
              <a:rPr lang="de-DE" sz="3100" dirty="0" err="1" smtClean="0"/>
              <a:t>No</a:t>
            </a:r>
            <a:r>
              <a:rPr lang="de-DE" sz="3100" dirty="0" smtClean="0"/>
              <a:t>“-Antworten wurden ausgeschlossen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sz="3100" dirty="0" smtClean="0"/>
              <a:t>4 Bedingungen / Videos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sz="3100" dirty="0" smtClean="0"/>
              <a:t>n = 626 (501 gültige Antworten)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0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smtClean="0"/>
              <a:t>Studie I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600201"/>
            <a:ext cx="7344816" cy="3773015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1800"/>
              </a:spcAft>
            </a:pPr>
            <a:r>
              <a:rPr lang="en-US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Vier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Videos:</a:t>
            </a:r>
          </a:p>
          <a:p>
            <a:pPr lvl="1">
              <a:spcBef>
                <a:spcPts val="600"/>
              </a:spcBef>
              <a:spcAft>
                <a:spcPts val="1800"/>
              </a:spcAft>
            </a:pPr>
            <a:r>
              <a:rPr lang="en-US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Barocke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Architektur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mit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barocker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Musik</a:t>
            </a:r>
            <a:endParaRPr lang="en-US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  <a:spcAft>
                <a:spcPts val="1800"/>
              </a:spcAft>
            </a:pPr>
            <a:r>
              <a:rPr lang="en-US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Barocke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Architektur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mit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Moderner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Musik</a:t>
            </a:r>
            <a:endParaRPr lang="en-US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  <a:spcAft>
                <a:spcPts val="1800"/>
              </a:spcAft>
            </a:pPr>
            <a:r>
              <a:rPr lang="en-US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Moderne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Architektur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mit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barocker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Musik</a:t>
            </a:r>
            <a:endParaRPr lang="en-US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  <a:spcAft>
                <a:spcPts val="1800"/>
              </a:spcAft>
            </a:pPr>
            <a:r>
              <a:rPr lang="en-US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Moderne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Architektur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mit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Moderner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Musik</a:t>
            </a:r>
            <a:endParaRPr lang="en-US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  <a:spcAft>
                <a:spcPts val="1800"/>
              </a:spcAft>
            </a:pPr>
            <a:endParaRPr lang="en-US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  <a:spcAft>
                <a:spcPts val="1800"/>
              </a:spcAft>
            </a:pPr>
            <a:endParaRPr lang="en-US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  <a:spcAft>
                <a:spcPts val="1800"/>
              </a:spcAft>
            </a:pPr>
            <a:endParaRPr lang="en-US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lvl="0">
              <a:spcBef>
                <a:spcPts val="600"/>
              </a:spcBef>
              <a:spcAft>
                <a:spcPts val="1800"/>
              </a:spcAft>
            </a:pPr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spcAft>
                <a:spcPts val="1800"/>
              </a:spcAft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0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smtClean="0"/>
              <a:t>Studie I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600201"/>
            <a:ext cx="7344816" cy="3773015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1800"/>
              </a:spcAft>
            </a:pPr>
            <a:r>
              <a:rPr lang="en-US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Vier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Videos:</a:t>
            </a:r>
          </a:p>
          <a:p>
            <a:pPr lvl="1">
              <a:spcBef>
                <a:spcPts val="600"/>
              </a:spcBef>
              <a:spcAft>
                <a:spcPts val="1800"/>
              </a:spcAft>
            </a:pPr>
            <a:r>
              <a:rPr lang="en-US" dirty="0" err="1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Barocke</a:t>
            </a:r>
            <a:r>
              <a:rPr lang="en-US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Architektur</a:t>
            </a:r>
            <a:r>
              <a:rPr lang="en-US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mit</a:t>
            </a:r>
            <a:r>
              <a:rPr lang="en-US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barocker</a:t>
            </a:r>
            <a:r>
              <a:rPr lang="en-US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Musik</a:t>
            </a:r>
            <a:endParaRPr lang="en-US" dirty="0" smtClean="0">
              <a:solidFill>
                <a:srgbClr val="0070C0"/>
              </a:solidFill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  <a:spcAft>
                <a:spcPts val="1800"/>
              </a:spcAft>
            </a:pP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Barocke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Architektur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mit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Moderner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Musik</a:t>
            </a:r>
            <a:endParaRPr lang="en-US" dirty="0" smtClean="0">
              <a:solidFill>
                <a:srgbClr val="FF0000"/>
              </a:solidFill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  <a:spcAft>
                <a:spcPts val="1800"/>
              </a:spcAft>
            </a:pP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Moderne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Architektur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mit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barocker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Musik</a:t>
            </a:r>
            <a:endParaRPr lang="en-US" dirty="0" smtClean="0">
              <a:solidFill>
                <a:srgbClr val="FF0000"/>
              </a:solidFill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  <a:spcAft>
                <a:spcPts val="1800"/>
              </a:spcAft>
            </a:pPr>
            <a:r>
              <a:rPr lang="en-US" dirty="0" err="1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Moderne</a:t>
            </a:r>
            <a:r>
              <a:rPr lang="en-US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Architektur</a:t>
            </a:r>
            <a:r>
              <a:rPr lang="en-US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mit</a:t>
            </a:r>
            <a:r>
              <a:rPr lang="en-US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Moderner</a:t>
            </a:r>
            <a:r>
              <a:rPr lang="en-US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Musik</a:t>
            </a:r>
            <a:endParaRPr lang="en-US" dirty="0" smtClean="0">
              <a:solidFill>
                <a:srgbClr val="0070C0"/>
              </a:solidFill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  <a:spcAft>
                <a:spcPts val="1800"/>
              </a:spcAft>
            </a:pPr>
            <a:endParaRPr lang="en-US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  <a:spcAft>
                <a:spcPts val="1800"/>
              </a:spcAft>
            </a:pPr>
            <a:endParaRPr lang="en-US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  <a:spcAft>
                <a:spcPts val="1800"/>
              </a:spcAft>
            </a:pPr>
            <a:endParaRPr lang="en-US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lvl="0">
              <a:spcBef>
                <a:spcPts val="600"/>
              </a:spcBef>
              <a:spcAft>
                <a:spcPts val="1800"/>
              </a:spcAft>
            </a:pPr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spcAft>
                <a:spcPts val="1800"/>
              </a:spcAft>
            </a:pPr>
            <a:endParaRPr lang="de-DE" dirty="0" smtClean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5076056" y="5445225"/>
            <a:ext cx="3600400" cy="64807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lvl="0">
              <a:spcAft>
                <a:spcPts val="600"/>
              </a:spcAft>
            </a:pPr>
            <a:r>
              <a:rPr lang="de-DE" dirty="0" smtClean="0"/>
              <a:t>= intermodal kongruent</a:t>
            </a:r>
          </a:p>
          <a:p>
            <a:pPr lvl="0">
              <a:spcAft>
                <a:spcPts val="600"/>
              </a:spcAft>
            </a:pPr>
            <a:r>
              <a:rPr lang="de-DE" dirty="0" smtClean="0"/>
              <a:t>= intermodal inkongruent</a:t>
            </a:r>
            <a:endParaRPr kumimoji="0" lang="de-DE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4499992" y="5445224"/>
            <a:ext cx="288032" cy="288032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lvl="0">
              <a:spcBef>
                <a:spcPts val="600"/>
              </a:spcBef>
              <a:spcAft>
                <a:spcPts val="1800"/>
              </a:spcAft>
            </a:pPr>
            <a:endParaRPr kumimoji="0" lang="de-DE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4499992" y="5805264"/>
            <a:ext cx="288032" cy="288032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lvl="0">
              <a:spcBef>
                <a:spcPts val="600"/>
              </a:spcBef>
              <a:spcAft>
                <a:spcPts val="1800"/>
              </a:spcAft>
            </a:pPr>
            <a:endParaRPr kumimoji="0" lang="de-DE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0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smtClean="0"/>
              <a:t>Studie I: Online-Studie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600201"/>
            <a:ext cx="7344816" cy="4997151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900"/>
              </a:spcAft>
              <a:buNone/>
            </a:pPr>
            <a:r>
              <a:rPr lang="en-US" dirty="0" smtClean="0"/>
              <a:t>Es </a:t>
            </a:r>
            <a:r>
              <a:rPr lang="en-US" dirty="0" err="1" smtClean="0"/>
              <a:t>wurde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Bewertungen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Architektur</a:t>
            </a:r>
            <a:r>
              <a:rPr lang="en-US" dirty="0" smtClean="0"/>
              <a:t> </a:t>
            </a:r>
            <a:r>
              <a:rPr lang="en-US" dirty="0" err="1" smtClean="0"/>
              <a:t>gefragt</a:t>
            </a:r>
            <a:r>
              <a:rPr lang="en-US" dirty="0" smtClean="0"/>
              <a:t>; die </a:t>
            </a:r>
            <a:r>
              <a:rPr lang="en-US" dirty="0" err="1" smtClean="0"/>
              <a:t>Musik</a:t>
            </a:r>
            <a:r>
              <a:rPr lang="en-US" dirty="0" smtClean="0"/>
              <a:t> </a:t>
            </a:r>
            <a:r>
              <a:rPr lang="en-US" dirty="0" err="1" smtClean="0"/>
              <a:t>wurde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erwähtn</a:t>
            </a:r>
            <a:r>
              <a:rPr lang="en-US" dirty="0" smtClean="0"/>
              <a:t>.</a:t>
            </a:r>
          </a:p>
          <a:p>
            <a:pPr>
              <a:spcAft>
                <a:spcPts val="900"/>
              </a:spcAft>
              <a:buNone/>
            </a:pPr>
            <a:r>
              <a:rPr lang="en-US" dirty="0" smtClean="0"/>
              <a:t>“Do you like the style of the buildings in the video?”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	not at all		– 	very much</a:t>
            </a:r>
          </a:p>
          <a:p>
            <a:endParaRPr lang="de-DE" dirty="0" smtClean="0"/>
          </a:p>
          <a:p>
            <a:pPr>
              <a:spcAft>
                <a:spcPts val="900"/>
              </a:spcAft>
              <a:buNone/>
            </a:pPr>
            <a:r>
              <a:rPr lang="en-US" dirty="0" smtClean="0"/>
              <a:t>“Please judge the style of the buildings on the following dimensions:”</a:t>
            </a:r>
            <a:endParaRPr lang="de-DE" dirty="0" smtClean="0"/>
          </a:p>
          <a:p>
            <a:pPr>
              <a:buNone/>
            </a:pPr>
            <a:r>
              <a:rPr lang="en-US" i="1" dirty="0" smtClean="0"/>
              <a:t>	introverted		– 	extraverted</a:t>
            </a:r>
            <a:endParaRPr lang="de-DE" dirty="0" smtClean="0"/>
          </a:p>
          <a:p>
            <a:pPr>
              <a:buNone/>
            </a:pPr>
            <a:r>
              <a:rPr lang="en-US" i="1" dirty="0" smtClean="0"/>
              <a:t>	unbalanced		– 	balanced</a:t>
            </a:r>
            <a:endParaRPr lang="de-DE" dirty="0" smtClean="0"/>
          </a:p>
          <a:p>
            <a:pPr>
              <a:buNone/>
            </a:pPr>
            <a:r>
              <a:rPr lang="en-US" i="1" dirty="0" smtClean="0"/>
              <a:t>	bright		–	dark</a:t>
            </a:r>
            <a:endParaRPr lang="de-DE" dirty="0" smtClean="0"/>
          </a:p>
          <a:p>
            <a:pPr>
              <a:buNone/>
            </a:pPr>
            <a:r>
              <a:rPr lang="en-US" i="1" dirty="0" smtClean="0"/>
              <a:t>	incoherent		–	coherent</a:t>
            </a:r>
            <a:endParaRPr lang="de-DE" dirty="0" smtClean="0"/>
          </a:p>
          <a:p>
            <a:pPr>
              <a:buNone/>
            </a:pPr>
            <a:r>
              <a:rPr lang="en-US" i="1" dirty="0" smtClean="0"/>
              <a:t>	grave		–	agitated</a:t>
            </a:r>
            <a:endParaRPr lang="de-DE" dirty="0" smtClean="0"/>
          </a:p>
          <a:p>
            <a:pPr>
              <a:buNone/>
            </a:pPr>
            <a:r>
              <a:rPr lang="en-US" i="1" dirty="0" smtClean="0"/>
              <a:t>	modest		–	bold</a:t>
            </a:r>
            <a:endParaRPr lang="de-DE" dirty="0" smtClean="0"/>
          </a:p>
          <a:p>
            <a:pPr>
              <a:buNone/>
            </a:pPr>
            <a:r>
              <a:rPr lang="en-US" i="1" dirty="0" smtClean="0"/>
              <a:t>	reason		–	feeling</a:t>
            </a:r>
            <a:endParaRPr lang="de-DE" dirty="0" smtClean="0"/>
          </a:p>
          <a:p>
            <a:pPr>
              <a:buNone/>
            </a:pPr>
            <a:r>
              <a:rPr lang="en-US" i="1" dirty="0" smtClean="0"/>
              <a:t>	complete		–	incomplete</a:t>
            </a:r>
            <a:endParaRPr lang="de-DE" dirty="0" smtClean="0"/>
          </a:p>
          <a:p>
            <a:pPr lvl="0">
              <a:spcBef>
                <a:spcPts val="600"/>
              </a:spcBef>
              <a:spcAft>
                <a:spcPts val="1800"/>
              </a:spcAft>
            </a:pPr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spcAft>
                <a:spcPts val="1800"/>
              </a:spcAft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1228</Words>
  <Application>Microsoft Office PowerPoint</Application>
  <PresentationFormat>Bildschirmpräsentation (4:3)</PresentationFormat>
  <Paragraphs>249</Paragraphs>
  <Slides>36</Slides>
  <Notes>0</Notes>
  <HiddenSlides>0</HiddenSlides>
  <MMClips>4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36</vt:i4>
      </vt:variant>
    </vt:vector>
  </HeadingPairs>
  <TitlesOfParts>
    <vt:vector size="37" baseType="lpstr">
      <vt:lpstr>Larissa-Design</vt:lpstr>
      <vt:lpstr>Experimentelle Untersuchungen zur Wirkung von Architekturstilen</vt:lpstr>
      <vt:lpstr>Experimentelle Ästhetik</vt:lpstr>
      <vt:lpstr>Experimentelle Ästhetik des Stils</vt:lpstr>
      <vt:lpstr>Folie 4</vt:lpstr>
      <vt:lpstr>Studienreihe „Cross-modal influences“</vt:lpstr>
      <vt:lpstr>Studie I: Online-Studie</vt:lpstr>
      <vt:lpstr>Studie I</vt:lpstr>
      <vt:lpstr>Studie I</vt:lpstr>
      <vt:lpstr>Studie I: Online-Studie</vt:lpstr>
      <vt:lpstr>Barocke Architektur, barocke Musik</vt:lpstr>
      <vt:lpstr>Moderne Architektur, barocke Musik</vt:lpstr>
      <vt:lpstr>Barocke Architektur, moderne Musik</vt:lpstr>
      <vt:lpstr>Moderne Architektur, moderne Musik</vt:lpstr>
      <vt:lpstr>Stilistische Interaktionen</vt:lpstr>
      <vt:lpstr>Studie I: 2×2 ANOVA (Architektur × Musik) Barock Musik: blau, Modern Musik: rot</vt:lpstr>
      <vt:lpstr>Studie II </vt:lpstr>
      <vt:lpstr>Studie II</vt:lpstr>
      <vt:lpstr>Studie II: Einfluss der Hintergrundmusik Barocke Musik: blau, Moderne Musik: rot</vt:lpstr>
      <vt:lpstr>Studie II: Einfluss der Hintergrundmusik Barocke Musik: blau, Moderne Musik: rot</vt:lpstr>
      <vt:lpstr>Studie II: Einfluss der Hintergrundmusik Barocke Musik: blau, Moderne Musik: rot</vt:lpstr>
      <vt:lpstr>Effekte in Studie I</vt:lpstr>
      <vt:lpstr>Effekte in Studie II</vt:lpstr>
      <vt:lpstr>Effekte in Studie I + II</vt:lpstr>
      <vt:lpstr>Ergebnisse der Cross-modal-Studien</vt:lpstr>
      <vt:lpstr>Studienreihe „Priming auf Empathie “</vt:lpstr>
      <vt:lpstr>Studienserie Empathie</vt:lpstr>
      <vt:lpstr>Empathie-Studie A</vt:lpstr>
      <vt:lpstr>Effekte in Studie A</vt:lpstr>
      <vt:lpstr>Empathie, Studie A Moderne Architektur: blau, Postmoderne Architektur: rot</vt:lpstr>
      <vt:lpstr>Empathie, Studie A Moderne Architektur: blau, Postmoderne Architektur: rot</vt:lpstr>
      <vt:lpstr>Empathie-Studie B</vt:lpstr>
      <vt:lpstr>Effekte in Studie B</vt:lpstr>
      <vt:lpstr>Empathie, Studie B Moderne Architektur: blau, Postmoderne Architektur: rot</vt:lpstr>
      <vt:lpstr>Empathie, Studie B Moderne Architektur: blau, Postmoderne Architektur: rot</vt:lpstr>
      <vt:lpstr>Ergebnisse der Empathie-Studien</vt:lpstr>
      <vt:lpstr>Bibliography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User</dc:creator>
  <cp:lastModifiedBy>User</cp:lastModifiedBy>
  <cp:revision>873</cp:revision>
  <dcterms:created xsi:type="dcterms:W3CDTF">2011-10-07T09:52:19Z</dcterms:created>
  <dcterms:modified xsi:type="dcterms:W3CDTF">2015-02-19T23:14:02Z</dcterms:modified>
</cp:coreProperties>
</file>