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4" r:id="rId2"/>
    <p:sldId id="331" r:id="rId3"/>
    <p:sldId id="300" r:id="rId4"/>
    <p:sldId id="312" r:id="rId5"/>
    <p:sldId id="314" r:id="rId6"/>
    <p:sldId id="303" r:id="rId7"/>
    <p:sldId id="326" r:id="rId8"/>
    <p:sldId id="340" r:id="rId9"/>
    <p:sldId id="327" r:id="rId10"/>
    <p:sldId id="319" r:id="rId11"/>
    <p:sldId id="290" r:id="rId12"/>
    <p:sldId id="328" r:id="rId13"/>
    <p:sldId id="335" r:id="rId14"/>
    <p:sldId id="330" r:id="rId15"/>
    <p:sldId id="297" r:id="rId16"/>
    <p:sldId id="309" r:id="rId17"/>
    <p:sldId id="321" r:id="rId18"/>
    <p:sldId id="291" r:id="rId19"/>
    <p:sldId id="339" r:id="rId20"/>
    <p:sldId id="299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6B63-8FBD-4908-BBB2-B6F9B0311460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7CB1-8F41-45A2-8F2B-9A3D0495F4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8235-96F2-4579-AC07-087C0795FF18}" type="datetimeFigureOut">
              <a:rPr lang="de-DE" smtClean="0"/>
              <a:pPr/>
              <a:t>30.09.2014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TUBerlin_Schriftzug_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2688" y="5877272"/>
            <a:ext cx="2339752" cy="50385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0" y="0"/>
            <a:ext cx="9756576" cy="8037512"/>
          </a:xfrm>
          <a:prstGeom prst="rect">
            <a:avLst/>
          </a:prstGeom>
          <a:blipFill dpi="0" rotWithShape="1">
            <a:blip r:embed="rId3" cstate="print">
              <a:alphaModFix amt="23000"/>
            </a:blip>
            <a:srcRect/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de-DE" dirty="0"/>
          </a:p>
        </p:txBody>
      </p:sp>
      <p:pic>
        <p:nvPicPr>
          <p:cNvPr id="4" name="Grafik 3" descr="AvH_Logo_n7_Word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5704" y="332656"/>
            <a:ext cx="1890752" cy="1080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Diskurse als Textmuster, mentale und soziale Muster </a:t>
            </a:r>
            <a:b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de-DE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2800" dirty="0" smtClean="0"/>
              <a:t>Der Zusammenhang zwischen Äußerungstabus, mentalen Grenzziehungen und gesellschaftlichen Ausschlüssen</a:t>
            </a:r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de-DE" sz="3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Martin Siefkes, Univ. Bremen</a:t>
            </a:r>
          </a:p>
        </p:txBody>
      </p:sp>
      <p:pic>
        <p:nvPicPr>
          <p:cNvPr id="10" name="Grafik 9" descr="http://www.uni-bremen.de/fileadmin/images/logo-uni-bremen-EXZELLENT.png"/>
          <p:cNvPicPr/>
          <p:nvPr/>
        </p:nvPicPr>
        <p:blipFill>
          <a:blip r:embed="rId5" cstate="print"/>
          <a:srcRect r="3579"/>
          <a:stretch>
            <a:fillRect/>
          </a:stretch>
        </p:blipFill>
        <p:spPr bwMode="auto">
          <a:xfrm>
            <a:off x="611560" y="5949280"/>
            <a:ext cx="196215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Semiotisches 4-Ebenen-Modell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92514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de-DE" dirty="0" smtClean="0"/>
              <a:t>Diskurse können in allen Zeichensystemen auftreten, und auch mehrere umfassen (multimodale/multimediale Diskurse)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Diskurse sind Verwendungsstrukturen innerhalb von Zeichensystemen. Sie sind gesellschaftlich bedingt, kulturell verbreitet und werden (in wechselnden Ausschnitten) kognitiv repräsentiert und reproduziert.</a:t>
            </a:r>
          </a:p>
          <a:p>
            <a:r>
              <a:rPr lang="de-DE" dirty="0" smtClean="0"/>
              <a:t>Ein Diskurs definiert sich durch Beschränkungen auf vier Ebenen:</a:t>
            </a:r>
          </a:p>
          <a:p>
            <a:pPr>
              <a:buNone/>
            </a:pPr>
            <a:r>
              <a:rPr lang="de-DE" dirty="0" smtClean="0"/>
              <a:t>	(1)	mögliche Themen, Zeiten und Orte</a:t>
            </a:r>
          </a:p>
          <a:p>
            <a:pPr>
              <a:buNone/>
            </a:pPr>
            <a:r>
              <a:rPr lang="de-DE" dirty="0" smtClean="0"/>
              <a:t>	(2)	Texte		(kodierte Artefakte)</a:t>
            </a:r>
          </a:p>
          <a:p>
            <a:pPr>
              <a:buNone/>
            </a:pPr>
            <a:r>
              <a:rPr lang="de-DE" dirty="0" smtClean="0"/>
              <a:t>		(a)  Ausdrucksebene</a:t>
            </a:r>
          </a:p>
          <a:p>
            <a:pPr>
              <a:buNone/>
            </a:pPr>
            <a:r>
              <a:rPr lang="de-DE" dirty="0" smtClean="0"/>
              <a:t>		(b)  Inhaltsebene</a:t>
            </a:r>
          </a:p>
          <a:p>
            <a:pPr>
              <a:buNone/>
            </a:pPr>
            <a:r>
              <a:rPr lang="de-DE" dirty="0" smtClean="0"/>
              <a:t>	(3)	Mentalität	(Kodes &amp; Wissen)</a:t>
            </a:r>
          </a:p>
          <a:p>
            <a:pPr>
              <a:buNone/>
            </a:pPr>
            <a:r>
              <a:rPr lang="de-DE" dirty="0" smtClean="0"/>
              <a:t>	(4)	Gesellschaft	(Individuen &amp; Institutionen)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Semiotisches 4-Ebenen-Modell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92088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arenBoth"/>
            </a:pPr>
            <a:r>
              <a:rPr lang="de-DE" dirty="0" smtClean="0"/>
              <a:t>Abgrenzungsbedingungen: Thema, Ortsrahmen [z.B. Europa], Zeitrahmen [z.B. nach dem 2. Weltkrieg bis zur „Wende“]</a:t>
            </a:r>
          </a:p>
          <a:p>
            <a:pPr marL="514350" indent="-514350">
              <a:buAutoNum type="arabicParenBoth"/>
            </a:pPr>
            <a:r>
              <a:rPr lang="de-DE" dirty="0" smtClean="0"/>
              <a:t>Muster in Textmengen:</a:t>
            </a:r>
          </a:p>
          <a:p>
            <a:pPr marL="914400" lvl="1" indent="-514350">
              <a:buNone/>
            </a:pPr>
            <a:r>
              <a:rPr lang="de-DE" dirty="0" smtClean="0"/>
              <a:t>(a)	Muster auf der Ausdruckebene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	(Häufigkeit von) bestimmten Ausdrücken, Phraseologismen, Idiomen, …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AutoNum type="alphaLcParenBoth" startAt="2"/>
            </a:pPr>
            <a:r>
              <a:rPr lang="de-DE" dirty="0" smtClean="0"/>
              <a:t>Muster auf der Inhaltsebene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	(Häufigkeit von) bestimmten Propositionen und  Prädikationen; Auswahl von Aspekten und Auslassung von anderen;  …</a:t>
            </a:r>
            <a:endParaRPr lang="de-DE" i="1" dirty="0" smtClean="0"/>
          </a:p>
          <a:p>
            <a:pPr marL="504000" indent="-504000">
              <a:buAutoNum type="arabicParenBoth" startAt="3"/>
            </a:pPr>
            <a:r>
              <a:rPr lang="de-DE" dirty="0" smtClean="0"/>
              <a:t>Muster in der Mentalität</a:t>
            </a:r>
          </a:p>
          <a:p>
            <a:pPr marL="914400" lvl="1" indent="-514350">
              <a:buNone/>
            </a:pPr>
            <a:r>
              <a:rPr lang="de-DE" dirty="0" smtClean="0"/>
              <a:t>	</a:t>
            </a:r>
            <a:r>
              <a:rPr lang="de-DE" dirty="0" err="1" smtClean="0"/>
              <a:t>Episteme</a:t>
            </a:r>
            <a:r>
              <a:rPr lang="de-DE" dirty="0" smtClean="0"/>
              <a:t>; Wissensstrukturen; kognitive Modelle. Bestimmen Grenzendes Denk- und Sagbaren. Diese sind Ursache </a:t>
            </a:r>
            <a:r>
              <a:rPr lang="de-DE" i="1" dirty="0" smtClean="0"/>
              <a:t>und</a:t>
            </a:r>
            <a:r>
              <a:rPr lang="de-DE" dirty="0" smtClean="0"/>
              <a:t> Wirkung von Diskursen.</a:t>
            </a:r>
          </a:p>
          <a:p>
            <a:pPr marL="504000" indent="-504000">
              <a:buAutoNum type="arabicParenBoth" startAt="3"/>
            </a:pPr>
            <a:r>
              <a:rPr lang="de-DE" dirty="0" smtClean="0"/>
              <a:t>Muster in der Gesellschaft</a:t>
            </a:r>
          </a:p>
          <a:p>
            <a:pPr marL="914400" lvl="1" indent="-514350">
              <a:buNone/>
            </a:pPr>
            <a:r>
              <a:rPr lang="de-DE" dirty="0" smtClean="0"/>
              <a:t>	Institutionen; gesellschaftliche Bedingungen; Machtstrukturen; Interessen der Beteiligten; technische Bedingungen. Diese sind Ursache von Diskursen (Wirkung allenfalls indirekt).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Inhaltsplatzhalter 6" descr="Siefkes_Ab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25978"/>
            <a:ext cx="6768754" cy="6787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Zeichenaspekte von Diskursen (1)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632848" cy="355699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/>
              <a:t>Ebene (1) dient der Abgrenzung eines Diskurses (Welche Texte werden betrachtet? Welche thematischen Aspekte in diesen Texten gehören zum Diskurs?)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/>
              <a:t>Ebene (2a) wird aus Ebene (2b) durch Dekodierung (bei Zeichensystemen, z.B. der Sprache) und/oder durch Interpretation nicht-kodierter Zeichen (z.B. Erkennen des Abgebildeten auf einem Bild) gewonnen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/>
              <a:t>Ebene (3) und Ebene (4) wird aus Ebene (2) erschlossen (durch Anzeichen- oder Anzeigeprozesse sowie Kommunikationsakte)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Zeichenaspekte von Diskursen (2)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76864" cy="39890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/>
              <a:t>Die Kombination von Mustern auf Ausdrucks- und Inhaltsebene, die einen Diskurs kennzeichnet, wird zum Anzeichen für bestimmte Denkweisen und Vorstellungen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/>
              <a:t>Ebene (4) erzeugt im Bereich, der durch (1) angegeben wird, eine Mentalität (Denkweisen: Ebene (3), und diese wiederum Textmengen (Ebene 2)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/>
              <a:t>Muster auf Ebene (2) sind daher </a:t>
            </a:r>
            <a:r>
              <a:rPr lang="de-DE" i="1" dirty="0" smtClean="0"/>
              <a:t>Anzeichen </a:t>
            </a:r>
            <a:r>
              <a:rPr lang="de-DE" dirty="0" smtClean="0"/>
              <a:t>(auch höherer Stufe, d.h. Anzeigen oder Kommunikationsakte) für die Ebenen (3) und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Multimodale Diskurse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384502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weiter vs. enger </a:t>
            </a:r>
            <a:r>
              <a:rPr lang="de-DE" smtClean="0"/>
              <a:t>Multimodalitätsbegriff </a:t>
            </a:r>
            <a:r>
              <a:rPr lang="de-DE" smtClean="0"/>
              <a:t>(</a:t>
            </a:r>
            <a:r>
              <a:rPr lang="de-DE" dirty="0" smtClean="0"/>
              <a:t>vgl. Fricke 2012: 47f)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weit: mehrere Kodes bzw. Medien in einen Kode integriert (z.B. Bilder und Schriftsprache)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eng: auch mehrere Sinnesmodalitäten beteiligt (z.B. Bilder und Musik)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Multimodale Diskurse: z.B. Bilder, Sprache und Film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Methoden der „multimodalen </a:t>
            </a:r>
            <a:r>
              <a:rPr lang="de-DE" dirty="0" err="1" smtClean="0"/>
              <a:t>Korpusanalyse</a:t>
            </a:r>
            <a:r>
              <a:rPr lang="de-DE" dirty="0" smtClean="0"/>
              <a:t>“ erforderlich (vgl. </a:t>
            </a:r>
            <a:r>
              <a:rPr lang="de-DE" dirty="0" err="1" smtClean="0"/>
              <a:t>Bateman</a:t>
            </a:r>
            <a:r>
              <a:rPr lang="de-DE" dirty="0" smtClean="0"/>
              <a:t>/Schmidt 2011; Schöps (in </a:t>
            </a:r>
            <a:r>
              <a:rPr lang="de-DE" dirty="0" err="1" smtClean="0"/>
              <a:t>Vorb</a:t>
            </a:r>
            <a:r>
              <a:rPr lang="de-DE" dirty="0" smtClean="0"/>
              <a:t>.))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Diskursmodelle in Bezug auf das semiotische 4-Ebenen-Modell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916832"/>
            <a:ext cx="7560840" cy="463711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Foucault und Kritische DA: Betonung der Ebene (4) ausgehend von Einzelbeispielen und allgemeiner Beschreibung der Textebene (2)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Linguistische /semiotische DA: genauere Analyse der Ebene (2))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err="1" smtClean="0"/>
              <a:t>Korpusanalyse</a:t>
            </a:r>
            <a:r>
              <a:rPr lang="de-DE" dirty="0" smtClean="0"/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Zusammenstellung des Korpus entspricht einer Festlegung auf Ebene (1)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Quantitative Beschreibung der Ebene (2a)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Kognitive DA fokussiert auf Ebene (3)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Soziologische Diskursanalyse fokussiert auf Ebene (4)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4" cy="1143000"/>
          </a:xfrm>
        </p:spPr>
        <p:txBody>
          <a:bodyPr>
            <a:noAutofit/>
          </a:bodyPr>
          <a:lstStyle/>
          <a:p>
            <a:r>
              <a:rPr lang="de-DE" dirty="0" smtClean="0"/>
              <a:t>Beispiel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560840" cy="506915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Sprachlich repräsentiert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(Beispiel für Veränderung eines Diskurses)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(1)	</a:t>
            </a:r>
            <a:r>
              <a:rPr lang="de-DE" i="1" dirty="0" smtClean="0"/>
              <a:t>Thema:</a:t>
            </a:r>
            <a:r>
              <a:rPr lang="de-DE" dirty="0" smtClean="0"/>
              <a:t> Einwanderung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(2)	</a:t>
            </a:r>
            <a:r>
              <a:rPr lang="de-DE" i="1" dirty="0" smtClean="0"/>
              <a:t>Texte: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(a)	</a:t>
            </a:r>
            <a:r>
              <a:rPr lang="de-DE" i="1" dirty="0" smtClean="0"/>
              <a:t>Ausdruck: (bis 1960er Jahre)</a:t>
            </a:r>
            <a:r>
              <a:rPr lang="de-DE" dirty="0" smtClean="0"/>
              <a:t> „Fremdländische“, </a:t>
            </a:r>
            <a:r>
              <a:rPr lang="de-DE" i="1" dirty="0" smtClean="0"/>
              <a:t>(bis 1990er Jahre) </a:t>
            </a:r>
            <a:r>
              <a:rPr lang="de-DE" dirty="0" smtClean="0"/>
              <a:t>Ausländer“, </a:t>
            </a:r>
            <a:r>
              <a:rPr lang="de-DE" i="1" dirty="0" smtClean="0"/>
              <a:t>(heute</a:t>
            </a:r>
            <a:r>
              <a:rPr lang="de-DE" i="1" dirty="0" smtClean="0">
                <a:sym typeface="Wingdings" pitchFamily="2" charset="2"/>
              </a:rPr>
              <a:t>)</a:t>
            </a:r>
            <a:r>
              <a:rPr lang="de-DE" dirty="0" smtClean="0"/>
              <a:t> „Migranten“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(b)	</a:t>
            </a:r>
            <a:r>
              <a:rPr lang="de-DE" i="1" dirty="0" smtClean="0"/>
              <a:t>Inhalt:</a:t>
            </a:r>
            <a:r>
              <a:rPr lang="de-DE" dirty="0" smtClean="0"/>
              <a:t> </a:t>
            </a:r>
            <a:r>
              <a:rPr lang="de-DE" i="1" dirty="0" smtClean="0"/>
              <a:t>(bis 1990er)</a:t>
            </a:r>
            <a:r>
              <a:rPr lang="de-DE" dirty="0" smtClean="0"/>
              <a:t> Debatte über Unterschiedlichkeit und über Konflikte; </a:t>
            </a:r>
            <a:r>
              <a:rPr lang="de-DE" i="1" dirty="0" smtClean="0"/>
              <a:t>(heute</a:t>
            </a:r>
            <a:r>
              <a:rPr lang="de-DE" i="1" dirty="0" smtClean="0">
                <a:sym typeface="Wingdings" pitchFamily="2" charset="2"/>
              </a:rPr>
              <a:t>)</a:t>
            </a:r>
            <a:r>
              <a:rPr lang="de-DE" dirty="0" smtClean="0"/>
              <a:t> Debatte über Integration</a:t>
            </a:r>
            <a:endParaRPr lang="de-DE" i="1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(3)	</a:t>
            </a:r>
            <a:r>
              <a:rPr lang="de-DE" i="1" dirty="0" smtClean="0"/>
              <a:t>Denkweisen:</a:t>
            </a:r>
            <a:r>
              <a:rPr lang="de-DE" dirty="0" smtClean="0"/>
              <a:t> </a:t>
            </a:r>
            <a:r>
              <a:rPr lang="de-DE" i="1" dirty="0" smtClean="0"/>
              <a:t>(bis 1990er)</a:t>
            </a:r>
            <a:r>
              <a:rPr lang="de-DE" dirty="0" smtClean="0"/>
              <a:t> Forderung, dass die Ausländer wieder gehen sollen; Ängste vor fremdartig Aussehenden; </a:t>
            </a:r>
            <a:r>
              <a:rPr lang="de-DE" i="1" dirty="0" smtClean="0"/>
              <a:t>(heute</a:t>
            </a:r>
            <a:r>
              <a:rPr lang="de-DE" i="1" dirty="0" smtClean="0">
                <a:sym typeface="Wingdings" pitchFamily="2" charset="2"/>
              </a:rPr>
              <a:t>)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Forderung, dass sie sich anpassen sollen; Ängste vor kultureller und religiöser Fremdheit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(4)	</a:t>
            </a:r>
            <a:r>
              <a:rPr lang="de-DE" i="1" dirty="0" smtClean="0"/>
              <a:t>Gesellschaft:</a:t>
            </a:r>
            <a:r>
              <a:rPr lang="de-DE" dirty="0" smtClean="0"/>
              <a:t> </a:t>
            </a:r>
            <a:r>
              <a:rPr lang="de-DE" i="1" dirty="0" smtClean="0"/>
              <a:t>(durchgehend)</a:t>
            </a:r>
            <a:r>
              <a:rPr lang="de-DE" dirty="0" smtClean="0"/>
              <a:t> Bedarf an ausländischen Arbeitskräften; </a:t>
            </a:r>
            <a:r>
              <a:rPr lang="de-DE" i="1" dirty="0" smtClean="0"/>
              <a:t>(bis 1990er)</a:t>
            </a:r>
            <a:r>
              <a:rPr lang="de-DE" dirty="0" smtClean="0"/>
              <a:t> Bedarf an Fabrikarbeitern; </a:t>
            </a:r>
            <a:r>
              <a:rPr lang="de-DE" i="1" dirty="0" smtClean="0"/>
              <a:t>(heute)</a:t>
            </a:r>
            <a:r>
              <a:rPr lang="de-DE" dirty="0" smtClean="0"/>
              <a:t> Bedarf an Facharbeitern und Akademikern, die nicht beliebig austauschbar sind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Prügeldemokratie.jpg"/>
          <p:cNvPicPr>
            <a:picLocks noChangeAspect="1"/>
          </p:cNvPicPr>
          <p:nvPr/>
        </p:nvPicPr>
        <p:blipFill>
          <a:blip r:embed="rId2" cstate="print"/>
          <a:srcRect t="1123" r="374"/>
          <a:stretch>
            <a:fillRect/>
          </a:stretch>
        </p:blipFill>
        <p:spPr>
          <a:xfrm>
            <a:off x="4332151" y="8649"/>
            <a:ext cx="4799721" cy="317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04" y="485800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Beispiel 2</a:t>
            </a:r>
            <a:br>
              <a:rPr lang="de-DE" dirty="0" smtClean="0"/>
            </a:br>
            <a:r>
              <a:rPr lang="de-DE" sz="2000" dirty="0" smtClean="0"/>
              <a:t>Beispiel aus: </a:t>
            </a:r>
            <a:r>
              <a:rPr lang="de-DE" sz="2000" dirty="0" err="1" smtClean="0"/>
              <a:t>Betscher</a:t>
            </a:r>
            <a:r>
              <a:rPr lang="de-DE" sz="2000" dirty="0" smtClean="0"/>
              <a:t> (in </a:t>
            </a:r>
            <a:r>
              <a:rPr lang="de-DE" sz="2000" dirty="0" err="1" smtClean="0"/>
              <a:t>Vorb</a:t>
            </a:r>
            <a:r>
              <a:rPr lang="de-DE" sz="2000" dirty="0" smtClean="0"/>
              <a:t>.) </a:t>
            </a:r>
            <a:r>
              <a:rPr lang="de-DE" sz="2200" dirty="0" smtClean="0"/>
              <a:t/>
            </a:r>
            <a:br>
              <a:rPr lang="de-DE" sz="2200" dirty="0" smtClean="0"/>
            </a:b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36440"/>
            <a:ext cx="3960440" cy="158417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Sprachlich und visuell repräsentiert</a:t>
            </a:r>
            <a:br>
              <a:rPr lang="de-DE" dirty="0" smtClean="0"/>
            </a:br>
            <a:r>
              <a:rPr lang="de-DE" dirty="0" smtClean="0"/>
              <a:t>= multimodaler Diskurs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(1)	</a:t>
            </a:r>
            <a:r>
              <a:rPr lang="de-DE" i="1" dirty="0" smtClean="0"/>
              <a:t>Thema:</a:t>
            </a:r>
            <a:r>
              <a:rPr lang="de-DE" dirty="0" smtClean="0"/>
              <a:t> Demokratie in Westeuropa; </a:t>
            </a:r>
            <a:r>
              <a:rPr lang="de-DE" i="1" dirty="0" smtClean="0"/>
              <a:t>Ort/Zeit:</a:t>
            </a:r>
            <a:r>
              <a:rPr lang="de-DE" dirty="0" smtClean="0"/>
              <a:t> DDR kurz nach Staatsgründung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899592" y="3348608"/>
            <a:ext cx="7344816" cy="3248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3200" dirty="0" smtClean="0"/>
              <a:t>(2)	</a:t>
            </a:r>
            <a:r>
              <a:rPr lang="de-DE" sz="3200" i="1" dirty="0" smtClean="0"/>
              <a:t>Texte:</a:t>
            </a:r>
          </a:p>
          <a:p>
            <a:pPr marL="971550" lvl="1" indent="-514350">
              <a:spcAft>
                <a:spcPts val="1200"/>
              </a:spcAft>
              <a:defRPr/>
            </a:pPr>
            <a:r>
              <a:rPr lang="de-DE" sz="3200" noProof="0" dirty="0" smtClean="0"/>
              <a:t>(a)	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Ausdruck: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„Prügeldemokratie“, typische Bilder (auf Demonstranten einprügelnde Polizisten)</a:t>
            </a:r>
          </a:p>
          <a:p>
            <a:pPr marL="971550" lvl="1" indent="-514350">
              <a:spcAft>
                <a:spcPts val="1200"/>
              </a:spcAft>
              <a:defRPr/>
            </a:pPr>
            <a:r>
              <a:rPr lang="de-DE" sz="3200" dirty="0" smtClean="0"/>
              <a:t>(b)	</a:t>
            </a:r>
            <a:r>
              <a:rPr lang="de-DE" sz="3200" i="1" dirty="0" smtClean="0"/>
              <a:t>Inhalt:</a:t>
            </a:r>
            <a:r>
              <a:rPr lang="de-DE" sz="3200" dirty="0" smtClean="0"/>
              <a:t> werden als Prügeldemokratien (d.h. autoritäre Pseudo-Demokratien, die vor allem die Arbeiterklasse unterdrücken) dargestellt	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Aft>
                <a:spcPts val="1200"/>
              </a:spcAft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	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Denkweisen: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Freund-Feind-Schema</a:t>
            </a:r>
            <a:r>
              <a:rPr lang="de-DE" sz="3200" dirty="0" smtClean="0"/>
              <a:t>; Denkschemata des Kalten Kriegs; Kritik nur der ‚anderen Seite‘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(4)	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Gesellschaft: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Staatsgründung DDR; Abgrenzung von der BRD; Etablierung staatlicher Autorität; Systemkonkurrenz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Both" startAt="3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Both" startAt="3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Funktionen der Tabus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2050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Tabus sorgen dafür, dass Grenzen auf der Ebene (3) auch auf Ebene (2) eingehalten werden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Sie werden von mentalen Grenzziehungen verursacht, verstärken diese aber auch wieder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Mentale Grenzziehungen gehen dabei oft auch mit gesellschaftlichen Ein- oder Ausschlüssen einher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„Stabile Tabus“: existieren dort, wo mentale und gesellschaftliche Grenzen etabliert sind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„Intendierte Tabus“: Äußerungen werden sanktioniert, damit mentale Grenzziehungen und/oder gesellschaftliche Ausschlüsse bzw. Gegensätze etabliert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Hintergrund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560840" cy="391703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Modell wurde entwickelt bei Überlegungen für das Heft der </a:t>
            </a:r>
            <a:r>
              <a:rPr lang="de-DE" i="1" dirty="0" smtClean="0"/>
              <a:t>Zeitschrift für Semiotik 35, 3-4</a:t>
            </a:r>
            <a:r>
              <a:rPr lang="de-DE" dirty="0" smtClean="0"/>
              <a:t> „Neue Methoden der Diskursanalyse“</a:t>
            </a:r>
          </a:p>
          <a:p>
            <a:r>
              <a:rPr lang="de-DE" dirty="0" smtClean="0"/>
              <a:t>Das Modell wird vorgestellt im Artikel:	</a:t>
            </a:r>
          </a:p>
          <a:p>
            <a:pPr>
              <a:buNone/>
            </a:pPr>
            <a:r>
              <a:rPr lang="de-DE" sz="2200" dirty="0" smtClean="0"/>
              <a:t>	</a:t>
            </a:r>
            <a:br>
              <a:rPr lang="de-DE" sz="2200" dirty="0" smtClean="0"/>
            </a:br>
            <a:r>
              <a:rPr lang="de-DE" sz="2200" dirty="0" smtClean="0"/>
              <a:t>Martin Siefkes (2014), „Wie wir den Zusammenhang von Texten, Denken und Gesellschaft verstehen. Ein semiotisches 4-Ebenen-Modell der Diskursanalyse“. </a:t>
            </a:r>
            <a:r>
              <a:rPr lang="de-DE" sz="2200" i="1" dirty="0" smtClean="0"/>
              <a:t>Zeitschrift für Semiotik 35, 3-4:</a:t>
            </a:r>
            <a:r>
              <a:rPr lang="de-DE" sz="2200" dirty="0" smtClean="0"/>
              <a:t> 353-391.</a:t>
            </a:r>
            <a:br>
              <a:rPr lang="de-DE" sz="2200" dirty="0" smtClean="0"/>
            </a:b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Literatur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92480" cy="590465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 err="1" smtClean="0"/>
              <a:t>Bateman</a:t>
            </a:r>
            <a:r>
              <a:rPr lang="de-DE" dirty="0" smtClean="0"/>
              <a:t>, John &amp; Karl-Heinrich Schmidt (2011), </a:t>
            </a:r>
            <a:r>
              <a:rPr lang="de-DE" i="1" dirty="0" smtClean="0"/>
              <a:t>Multimodal Film Analysis. </a:t>
            </a:r>
            <a:r>
              <a:rPr lang="de-DE" i="1" dirty="0" err="1" smtClean="0"/>
              <a:t>How</a:t>
            </a:r>
            <a:r>
              <a:rPr lang="de-DE" i="1" dirty="0" smtClean="0"/>
              <a:t> Films </a:t>
            </a:r>
            <a:r>
              <a:rPr lang="de-DE" i="1" dirty="0" err="1" smtClean="0"/>
              <a:t>Mean</a:t>
            </a:r>
            <a:r>
              <a:rPr lang="de-DE" i="1" dirty="0" smtClean="0"/>
              <a:t>.</a:t>
            </a:r>
            <a:r>
              <a:rPr lang="de-DE" dirty="0" smtClean="0"/>
              <a:t> London: Routledge.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 err="1" smtClean="0"/>
              <a:t>Betscher</a:t>
            </a:r>
            <a:r>
              <a:rPr lang="de-DE" dirty="0" smtClean="0"/>
              <a:t>, Silke (in </a:t>
            </a:r>
            <a:r>
              <a:rPr lang="de-DE" dirty="0" err="1" smtClean="0"/>
              <a:t>Vorb</a:t>
            </a:r>
            <a:r>
              <a:rPr lang="de-DE" dirty="0" smtClean="0"/>
              <a:t>.), </a:t>
            </a:r>
            <a:r>
              <a:rPr lang="de-DE" i="1" dirty="0" smtClean="0"/>
              <a:t>Von großen Brüdern und falschen Freunden. Visuelle Kalte-Kriegs-Diskurse in </a:t>
            </a:r>
            <a:r>
              <a:rPr lang="de-DE" i="1" dirty="0" err="1" smtClean="0"/>
              <a:t>ost</a:t>
            </a:r>
            <a:r>
              <a:rPr lang="de-DE" i="1" dirty="0" smtClean="0"/>
              <a:t>- und westdeutschen Nachkriegsillustrierten 1945-49</a:t>
            </a:r>
            <a:r>
              <a:rPr lang="de-DE" dirty="0" smtClean="0"/>
              <a:t>. Essen: Klartext.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 err="1" smtClean="0"/>
              <a:t>Blommaert</a:t>
            </a:r>
            <a:r>
              <a:rPr lang="de-DE" dirty="0" smtClean="0"/>
              <a:t>, Jan (2005), </a:t>
            </a:r>
            <a:r>
              <a:rPr lang="de-DE" dirty="0" err="1" smtClean="0"/>
              <a:t>Discourse</a:t>
            </a:r>
            <a:r>
              <a:rPr lang="de-DE" dirty="0" smtClean="0"/>
              <a:t>. A Critical </a:t>
            </a:r>
            <a:r>
              <a:rPr lang="de-DE" dirty="0" err="1" smtClean="0"/>
              <a:t>Introduction</a:t>
            </a:r>
            <a:r>
              <a:rPr lang="de-DE" dirty="0" smtClean="0"/>
              <a:t>. Cambridge: CUP.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 smtClean="0"/>
              <a:t>Bubenhofer, Noah (2009), </a:t>
            </a:r>
            <a:r>
              <a:rPr lang="de-DE" i="1" dirty="0" smtClean="0"/>
              <a:t>Sprachgebrauchsmuster. </a:t>
            </a:r>
            <a:r>
              <a:rPr lang="de-DE" i="1" dirty="0" err="1" smtClean="0"/>
              <a:t>Korpuslinguistik</a:t>
            </a:r>
            <a:r>
              <a:rPr lang="de-DE" i="1" dirty="0" smtClean="0"/>
              <a:t> als Methode der Diskurs- und Kulturanalyse.</a:t>
            </a:r>
            <a:r>
              <a:rPr lang="de-DE" dirty="0" smtClean="0"/>
              <a:t> </a:t>
            </a:r>
            <a:r>
              <a:rPr lang="en-US" dirty="0" smtClean="0"/>
              <a:t>Berlin/New York: de </a:t>
            </a:r>
            <a:r>
              <a:rPr lang="en-US" dirty="0" err="1" smtClean="0"/>
              <a:t>Gruyter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err="1" smtClean="0"/>
              <a:t>Busse</a:t>
            </a:r>
            <a:r>
              <a:rPr lang="en-US" dirty="0" smtClean="0"/>
              <a:t>, Dietrich (2000), “</a:t>
            </a:r>
            <a:r>
              <a:rPr lang="en-US" dirty="0" err="1" smtClean="0"/>
              <a:t>Historische</a:t>
            </a:r>
            <a:r>
              <a:rPr lang="en-US" dirty="0" smtClean="0"/>
              <a:t> </a:t>
            </a:r>
            <a:r>
              <a:rPr lang="en-US" dirty="0" err="1" smtClean="0"/>
              <a:t>Diskurssemantik</a:t>
            </a:r>
            <a:r>
              <a:rPr lang="en-US" dirty="0" smtClean="0"/>
              <a:t>.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linguistischer</a:t>
            </a:r>
            <a:r>
              <a:rPr lang="en-US" dirty="0" smtClean="0"/>
              <a:t> </a:t>
            </a:r>
            <a:r>
              <a:rPr lang="en-US" dirty="0" err="1" smtClean="0"/>
              <a:t>Beitrag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gesellschaftlichen</a:t>
            </a:r>
            <a:r>
              <a:rPr lang="en-US" dirty="0" smtClean="0"/>
              <a:t> </a:t>
            </a:r>
            <a:r>
              <a:rPr lang="en-US" dirty="0" err="1" smtClean="0"/>
              <a:t>Wissens</a:t>
            </a:r>
            <a:r>
              <a:rPr lang="en-US" dirty="0" smtClean="0"/>
              <a:t>”, in: </a:t>
            </a:r>
            <a:r>
              <a:rPr lang="de-DE" dirty="0" smtClean="0"/>
              <a:t>Anja </a:t>
            </a:r>
            <a:r>
              <a:rPr lang="de-DE" dirty="0" err="1" smtClean="0"/>
              <a:t>Stukenbrock</a:t>
            </a:r>
            <a:r>
              <a:rPr lang="de-DE" dirty="0" smtClean="0"/>
              <a:t> &amp; Joachim Scharloth (</a:t>
            </a:r>
            <a:r>
              <a:rPr lang="de-DE" dirty="0" err="1" smtClean="0"/>
              <a:t>eds</a:t>
            </a:r>
            <a:r>
              <a:rPr lang="de-DE" dirty="0" smtClean="0"/>
              <a:t>.), </a:t>
            </a:r>
            <a:r>
              <a:rPr lang="de-DE" i="1" dirty="0" smtClean="0"/>
              <a:t>Linguistische Diskursgeschichte</a:t>
            </a:r>
            <a:r>
              <a:rPr lang="de-DE" dirty="0" smtClean="0"/>
              <a:t>, 39-53.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 smtClean="0"/>
              <a:t>Busse, Dietrich (2008), Diskurslinguistik als Epistemologie. Das </a:t>
            </a:r>
            <a:r>
              <a:rPr lang="de-DE" dirty="0" err="1" smtClean="0"/>
              <a:t>verstehensrelevante</a:t>
            </a:r>
            <a:r>
              <a:rPr lang="de-DE" dirty="0" smtClean="0"/>
              <a:t> Wissen als Gegenstand linguistischer Forschung, in: Warnke/Spitzmüller (</a:t>
            </a:r>
            <a:r>
              <a:rPr lang="de-DE" dirty="0" err="1" smtClean="0"/>
              <a:t>eds</a:t>
            </a:r>
            <a:r>
              <a:rPr lang="de-DE" dirty="0" smtClean="0"/>
              <a:t>.), </a:t>
            </a:r>
            <a:r>
              <a:rPr lang="en-US" i="1" dirty="0" err="1" smtClean="0"/>
              <a:t>Methoden</a:t>
            </a:r>
            <a:r>
              <a:rPr lang="en-US" i="1" dirty="0" smtClean="0"/>
              <a:t> </a:t>
            </a:r>
            <a:r>
              <a:rPr lang="en-US" i="1" dirty="0" err="1" smtClean="0"/>
              <a:t>der</a:t>
            </a:r>
            <a:r>
              <a:rPr lang="en-US" i="1" dirty="0" smtClean="0"/>
              <a:t> </a:t>
            </a:r>
            <a:r>
              <a:rPr lang="en-US" i="1" dirty="0" err="1" smtClean="0"/>
              <a:t>Diskurslinguistik</a:t>
            </a:r>
            <a:r>
              <a:rPr lang="de-DE" dirty="0" smtClean="0"/>
              <a:t>, 57-87.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Fillmore, Charles (1982), “Frame semantics”,</a:t>
            </a:r>
            <a:r>
              <a:rPr lang="en-GB" i="1" dirty="0" smtClean="0"/>
              <a:t> </a:t>
            </a:r>
            <a:r>
              <a:rPr lang="en-GB" dirty="0" smtClean="0"/>
              <a:t>in:</a:t>
            </a:r>
            <a:r>
              <a:rPr lang="en-GB" i="1" dirty="0" smtClean="0"/>
              <a:t> Linguistics in the Morning Calm. Papers presented at the Seoul International Conference on Linguistics.</a:t>
            </a:r>
            <a:r>
              <a:rPr lang="en-GB" dirty="0" smtClean="0"/>
              <a:t> Seoul: Hanshin, 111-137.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 smtClean="0"/>
              <a:t>Fricke, Ellen (2012),</a:t>
            </a:r>
            <a:r>
              <a:rPr lang="de-DE" i="1" dirty="0" smtClean="0"/>
              <a:t> Grammatik multimodal. Wie Wörter und Gesten zusammenwirken</a:t>
            </a:r>
            <a:r>
              <a:rPr lang="de-DE" dirty="0" smtClean="0"/>
              <a:t>. </a:t>
            </a:r>
            <a:r>
              <a:rPr lang="en-US" dirty="0" smtClean="0"/>
              <a:t>Berlin </a:t>
            </a:r>
            <a:r>
              <a:rPr lang="en-US" dirty="0" err="1" smtClean="0"/>
              <a:t>u.a</a:t>
            </a:r>
            <a:r>
              <a:rPr lang="en-US" dirty="0" smtClean="0"/>
              <a:t>.: de </a:t>
            </a:r>
            <a:r>
              <a:rPr lang="en-US" dirty="0" err="1" smtClean="0"/>
              <a:t>Gruyter</a:t>
            </a:r>
            <a:r>
              <a:rPr lang="en-US" dirty="0" smtClean="0"/>
              <a:t>.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Kamp, Hans &amp; </a:t>
            </a:r>
            <a:r>
              <a:rPr lang="en-US" dirty="0" err="1" smtClean="0"/>
              <a:t>Uwe</a:t>
            </a:r>
            <a:r>
              <a:rPr lang="en-US" dirty="0" smtClean="0"/>
              <a:t> </a:t>
            </a:r>
            <a:r>
              <a:rPr lang="en-US" dirty="0" err="1" smtClean="0"/>
              <a:t>Reyle</a:t>
            </a:r>
            <a:r>
              <a:rPr lang="en-US" dirty="0" smtClean="0"/>
              <a:t> (1993), </a:t>
            </a:r>
            <a:r>
              <a:rPr lang="en-US" i="1" dirty="0" smtClean="0"/>
              <a:t>From Discourse to Logic: Introduction to Model-theoretic Semantics of Natural Language, Formal Logic and Discourse Representation Theory.</a:t>
            </a:r>
            <a:r>
              <a:rPr lang="en-US" dirty="0" smtClean="0"/>
              <a:t> Dordrecht: </a:t>
            </a:r>
            <a:r>
              <a:rPr lang="en-US" dirty="0" err="1" smtClean="0"/>
              <a:t>Kluwer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Kress, </a:t>
            </a:r>
            <a:r>
              <a:rPr lang="en-US" dirty="0" err="1" smtClean="0"/>
              <a:t>Gunther</a:t>
            </a:r>
            <a:r>
              <a:rPr lang="en-US" dirty="0" smtClean="0"/>
              <a:t> R. &amp; Theo Van </a:t>
            </a:r>
            <a:r>
              <a:rPr lang="en-US" dirty="0" err="1" smtClean="0"/>
              <a:t>Leeuwen</a:t>
            </a:r>
            <a:r>
              <a:rPr lang="en-US" dirty="0" smtClean="0"/>
              <a:t> (1996), </a:t>
            </a:r>
            <a:r>
              <a:rPr lang="en-US" i="1" dirty="0" smtClean="0"/>
              <a:t>Reading Images: The Grammar of Visual Design</a:t>
            </a:r>
            <a:r>
              <a:rPr lang="en-US" dirty="0" smtClean="0"/>
              <a:t>. New York: </a:t>
            </a:r>
            <a:r>
              <a:rPr lang="en-US" dirty="0" err="1" smtClean="0"/>
              <a:t>Routledge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err="1" smtClean="0"/>
              <a:t>Leeuwen</a:t>
            </a:r>
            <a:r>
              <a:rPr lang="en-US" dirty="0" smtClean="0"/>
              <a:t>, Theo Van (2005), Introducing Social Semiotics. New York: </a:t>
            </a:r>
            <a:r>
              <a:rPr lang="en-US" dirty="0" err="1" smtClean="0"/>
              <a:t>Routledge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err="1" smtClean="0"/>
              <a:t>Warnke</a:t>
            </a:r>
            <a:r>
              <a:rPr lang="en-US" dirty="0" smtClean="0"/>
              <a:t>, Ingo &amp; </a:t>
            </a:r>
            <a:r>
              <a:rPr lang="en-US" dirty="0" err="1" smtClean="0"/>
              <a:t>Jürgen</a:t>
            </a:r>
            <a:r>
              <a:rPr lang="en-US" dirty="0" smtClean="0"/>
              <a:t> </a:t>
            </a:r>
            <a:r>
              <a:rPr lang="en-US" dirty="0" err="1" smtClean="0"/>
              <a:t>Spitzmüller</a:t>
            </a:r>
            <a:r>
              <a:rPr lang="en-US" dirty="0" smtClean="0"/>
              <a:t> (2008), “</a:t>
            </a:r>
            <a:r>
              <a:rPr lang="en-US" dirty="0" err="1" smtClean="0"/>
              <a:t>Methoden</a:t>
            </a:r>
            <a:r>
              <a:rPr lang="en-US" dirty="0" smtClean="0"/>
              <a:t> und </a:t>
            </a:r>
            <a:r>
              <a:rPr lang="en-US" dirty="0" err="1" smtClean="0"/>
              <a:t>Methodologie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Diskurslinguistik</a:t>
            </a:r>
            <a:r>
              <a:rPr lang="en-US" dirty="0" smtClean="0"/>
              <a:t>”, in: Dies. (eds.) </a:t>
            </a:r>
            <a:r>
              <a:rPr lang="en-US" i="1" dirty="0" err="1" smtClean="0"/>
              <a:t>Methoden</a:t>
            </a:r>
            <a:r>
              <a:rPr lang="en-US" i="1" dirty="0" smtClean="0"/>
              <a:t> </a:t>
            </a:r>
            <a:r>
              <a:rPr lang="en-US" i="1" dirty="0" err="1" smtClean="0"/>
              <a:t>der</a:t>
            </a:r>
            <a:r>
              <a:rPr lang="en-US" i="1" dirty="0" smtClean="0"/>
              <a:t> </a:t>
            </a:r>
            <a:r>
              <a:rPr lang="en-US" i="1" dirty="0" err="1" smtClean="0"/>
              <a:t>Diskurslinguistik</a:t>
            </a:r>
            <a:r>
              <a:rPr lang="en-US" dirty="0" smtClean="0"/>
              <a:t>. Berlin/New York: de </a:t>
            </a:r>
            <a:r>
              <a:rPr lang="en-US" dirty="0" err="1" smtClean="0"/>
              <a:t>Gruyter</a:t>
            </a:r>
            <a:r>
              <a:rPr lang="en-US" dirty="0" smtClean="0"/>
              <a:t>.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 smtClean="0"/>
              <a:t>Ziem, Alexander (2008), </a:t>
            </a:r>
            <a:r>
              <a:rPr lang="de-DE" i="1" dirty="0" smtClean="0"/>
              <a:t>Frames und sprachliches Wissen. Kognitive Aspekte der semantischen Kompetenz</a:t>
            </a:r>
            <a:r>
              <a:rPr lang="de-DE" dirty="0" smtClean="0"/>
              <a:t>. Berlin/New York: de </a:t>
            </a:r>
            <a:r>
              <a:rPr lang="de-DE" dirty="0" err="1" smtClean="0"/>
              <a:t>Gruyter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Foucault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560840" cy="362899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Regeln des Diskurses definieren (für ein bestimmtes Thema oder Wissensgebiet), was sagbar ist, bei welchen Anlässen es gesagt wird, usw.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Sinnzusammenhang, der Machtstrukturen als Grundlage hat, aber diese auch wieder erzeugt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Diskurse können sprachliche und nicht-sprachliche Aspekte haben (z.B. Architektur)</a:t>
            </a:r>
          </a:p>
          <a:p>
            <a:pPr marL="971550" lvl="1" indent="-514350">
              <a:buAutoNum type="arabicParenBoth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Diskurslinguistik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560840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sz="2400" dirty="0" smtClean="0"/>
              <a:t>In 2 Lager gespalten (vgl. Warnke/Spitzmüller 2008: 18f):</a:t>
            </a:r>
          </a:p>
          <a:p>
            <a:pPr marL="432000" indent="-432000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sz="2400" dirty="0" smtClean="0"/>
              <a:t>1.	Kritische Diskursanalyse: Macht- und Gesellschaftsstrukturen sind essentiell für Diskurse</a:t>
            </a:r>
          </a:p>
          <a:p>
            <a:pPr marL="432000" indent="-432000">
              <a:spcBef>
                <a:spcPts val="600"/>
              </a:spcBef>
              <a:spcAft>
                <a:spcPts val="1800"/>
              </a:spcAft>
              <a:buAutoNum type="arabicPeriod" startAt="2"/>
            </a:pPr>
            <a:r>
              <a:rPr lang="de-DE" sz="2400" dirty="0" smtClean="0"/>
              <a:t>Diskurssemantik: Semantik oberhalb der Textebene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Wingdings"/>
              <a:buChar char="Ø"/>
            </a:pPr>
            <a:r>
              <a:rPr lang="de-DE" sz="2400" i="1" dirty="0" smtClean="0"/>
              <a:t>Semiotik ermöglicht die Verbindung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None/>
            </a:pPr>
            <a:endParaRPr lang="de-DE" sz="2400" dirty="0" smtClean="0"/>
          </a:p>
          <a:p>
            <a:pPr marL="971550" lvl="1" indent="-514350">
              <a:buAutoNum type="arabicParenBoth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Critical </a:t>
            </a:r>
            <a:r>
              <a:rPr lang="de-DE" sz="4000" dirty="0" err="1" smtClean="0"/>
              <a:t>Discourse</a:t>
            </a:r>
            <a:r>
              <a:rPr lang="de-DE" sz="4000" dirty="0" smtClean="0"/>
              <a:t> Analysis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76864" cy="377301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Empirische Daten werden in sozialen Kontext gesetzt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Kritisch: Interessen hinter dem Diskurs werden aufgezeigt (wer sagt was </a:t>
            </a:r>
            <a:r>
              <a:rPr lang="de-DE" i="1" dirty="0" smtClean="0"/>
              <a:t>warum?</a:t>
            </a:r>
            <a:r>
              <a:rPr lang="de-DE" dirty="0" smtClean="0"/>
              <a:t>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Norman </a:t>
            </a:r>
            <a:r>
              <a:rPr lang="de-DE" dirty="0" err="1" smtClean="0"/>
              <a:t>Fairclough</a:t>
            </a:r>
            <a:r>
              <a:rPr lang="de-DE" dirty="0" smtClean="0"/>
              <a:t>, </a:t>
            </a:r>
            <a:r>
              <a:rPr lang="de-DE" dirty="0" err="1" smtClean="0"/>
              <a:t>Teun</a:t>
            </a:r>
            <a:r>
              <a:rPr lang="de-DE" dirty="0" smtClean="0"/>
              <a:t> van Dijk, Ruth </a:t>
            </a:r>
            <a:r>
              <a:rPr lang="de-DE" dirty="0" err="1" smtClean="0"/>
              <a:t>Wodak</a:t>
            </a:r>
            <a:r>
              <a:rPr lang="de-DE" dirty="0" smtClean="0"/>
              <a:t>, Siegfried Jäger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Theo van </a:t>
            </a:r>
            <a:r>
              <a:rPr lang="de-DE" dirty="0" err="1" smtClean="0"/>
              <a:t>Leeuwen</a:t>
            </a:r>
            <a:r>
              <a:rPr lang="de-DE" dirty="0" smtClean="0"/>
              <a:t> („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semiotics</a:t>
            </a:r>
            <a:r>
              <a:rPr lang="de-DE" dirty="0" smtClean="0"/>
              <a:t>“), Gunther R. Kress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Soziolinguistik: z.B. Jan </a:t>
            </a:r>
            <a:r>
              <a:rPr lang="de-DE" dirty="0" err="1" smtClean="0"/>
              <a:t>Blommaert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1800"/>
              </a:spcAft>
              <a:buFont typeface="Wingdings"/>
              <a:buChar char="Ø"/>
            </a:pPr>
            <a:r>
              <a:rPr lang="de-DE" sz="2200" dirty="0" smtClean="0"/>
              <a:t>Bezug auf das Konzept der „</a:t>
            </a:r>
            <a:r>
              <a:rPr lang="de-DE" sz="2200" dirty="0" err="1" smtClean="0"/>
              <a:t>longue</a:t>
            </a:r>
            <a:r>
              <a:rPr lang="de-DE" sz="2200" dirty="0" smtClean="0"/>
              <a:t> </a:t>
            </a:r>
            <a:r>
              <a:rPr lang="de-DE" sz="2200" dirty="0" err="1" smtClean="0"/>
              <a:t>durée</a:t>
            </a:r>
            <a:r>
              <a:rPr lang="de-DE" sz="2200" dirty="0" smtClean="0"/>
              <a:t>“ der Geschichtswissenschaft (frz. „</a:t>
            </a:r>
            <a:r>
              <a:rPr lang="de-DE" sz="2200" dirty="0" err="1" smtClean="0"/>
              <a:t>Annales</a:t>
            </a:r>
            <a:r>
              <a:rPr lang="de-DE" sz="2200" dirty="0" smtClean="0"/>
              <a:t>“-Schule – Marc Bloch, Fernand Braudel): Betrachtung langfristiger gesellschaftlicher und kultureller Entwicklungen</a:t>
            </a:r>
          </a:p>
          <a:p>
            <a:pPr marL="971550" lvl="1" indent="-514350">
              <a:buAutoNum type="arabicParenBoth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Korpusanalyse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560840" cy="391703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„Sprachgebrauchsmuster“ (Bubenhofer 2009)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Diskurs als Muster, die primär auf der Ausdrucksebene verortet werden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Nachteil: es wird kein Verfahren angegeben, das inhaltliche Muster findet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Wissensstrukturen oder bloße Formulierungskonventionen?</a:t>
            </a:r>
          </a:p>
          <a:p>
            <a:pPr marL="971550" lvl="1" indent="-514350">
              <a:buAutoNum type="arabicParenBoth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4-Ebenen-Modell</a:t>
            </a:r>
            <a:endParaRPr lang="de-DE" sz="4000" dirty="0"/>
          </a:p>
        </p:txBody>
      </p:sp>
      <p:pic>
        <p:nvPicPr>
          <p:cNvPr id="5" name="Inhaltsplatzhalter 4" descr="Siefkes_Ab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288909"/>
            <a:ext cx="4824412" cy="4538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Drei Kulturbereiche (nach Posner)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27707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Roland Posner unterscheidet drei Bereiche von Kulturen: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dirty="0" smtClean="0"/>
              <a:t>1.	 Die </a:t>
            </a:r>
            <a:r>
              <a:rPr lang="de-DE" i="1" dirty="0" smtClean="0"/>
              <a:t>materiale Kultur</a:t>
            </a:r>
            <a:r>
              <a:rPr lang="de-DE" dirty="0" smtClean="0"/>
              <a:t> (Zivilisation) besteht aus den </a:t>
            </a:r>
            <a:r>
              <a:rPr lang="de-DE" i="1" dirty="0" smtClean="0"/>
              <a:t>Artefakten</a:t>
            </a:r>
            <a:r>
              <a:rPr lang="de-DE" dirty="0" smtClean="0"/>
              <a:t> einer Kultur, physikalisch messbaren Ergebnissen menschlichen Handelns</a:t>
            </a:r>
            <a:br>
              <a:rPr lang="de-DE" dirty="0" smtClean="0"/>
            </a:br>
            <a:r>
              <a:rPr lang="de-DE" dirty="0" smtClean="0"/>
              <a:t>&gt; semiotische Gegenstände: </a:t>
            </a:r>
            <a:r>
              <a:rPr lang="de-DE" i="1" dirty="0" smtClean="0"/>
              <a:t>Texte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Die </a:t>
            </a:r>
            <a:r>
              <a:rPr lang="de-DE" i="1" dirty="0" smtClean="0"/>
              <a:t>mentale Kultur</a:t>
            </a:r>
            <a:r>
              <a:rPr lang="de-DE" dirty="0" smtClean="0"/>
              <a:t> (Mentalität) besteht aus den </a:t>
            </a:r>
            <a:r>
              <a:rPr lang="de-DE" i="1" dirty="0" err="1" smtClean="0"/>
              <a:t>Mentefakten</a:t>
            </a:r>
            <a:r>
              <a:rPr lang="de-DE" dirty="0" smtClean="0"/>
              <a:t> einer Kultur, geteilten geistigen Erzeugnissen des menschlichen Denkens und Handelns.</a:t>
            </a:r>
            <a:br>
              <a:rPr lang="de-DE" dirty="0" smtClean="0"/>
            </a:br>
            <a:r>
              <a:rPr lang="de-DE" dirty="0" smtClean="0"/>
              <a:t>&gt; semiotische Gegenstände: </a:t>
            </a:r>
            <a:r>
              <a:rPr lang="de-DE" i="1" dirty="0" smtClean="0"/>
              <a:t>Kodes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Die </a:t>
            </a:r>
            <a:r>
              <a:rPr lang="de-DE" i="1" dirty="0" smtClean="0"/>
              <a:t>soziale Kultur</a:t>
            </a:r>
            <a:r>
              <a:rPr lang="de-DE" dirty="0" smtClean="0"/>
              <a:t> (Gesellschaft) besteht aus den Menschen einer Kultur und den von ihnen gebildeten Institutionen.</a:t>
            </a:r>
            <a:br>
              <a:rPr lang="de-DE" dirty="0" smtClean="0"/>
            </a:br>
            <a:r>
              <a:rPr lang="de-DE" dirty="0" smtClean="0"/>
              <a:t>&gt; semiotische Gegenstände: </a:t>
            </a:r>
            <a:r>
              <a:rPr lang="de-DE" i="1" dirty="0" smtClean="0"/>
              <a:t>Zeichenbenutzer</a:t>
            </a:r>
            <a:endParaRPr lang="de-DE" dirty="0" smtClean="0"/>
          </a:p>
          <a:p>
            <a:pPr marL="971550" lvl="1" indent="-514350">
              <a:buAutoNum type="arabicParenBoth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Inhaltsplatzhalter 6" descr="Siefkes_Ab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1161"/>
            <a:ext cx="5904656" cy="6621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Bildschirmpräsentation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Diskurse als Textmuster, mentale und soziale Muster   Der Zusammenhang zwischen Äußerungstabus, mentalen Grenzziehungen und gesellschaftlichen Ausschlüssen </vt:lpstr>
      <vt:lpstr>Hintergrund</vt:lpstr>
      <vt:lpstr>Foucault</vt:lpstr>
      <vt:lpstr>Diskurslinguistik</vt:lpstr>
      <vt:lpstr>Critical Discourse Analysis</vt:lpstr>
      <vt:lpstr>Korpusanalyse</vt:lpstr>
      <vt:lpstr>4-Ebenen-Modell</vt:lpstr>
      <vt:lpstr>Drei Kulturbereiche (nach Posner)</vt:lpstr>
      <vt:lpstr>Folie 9</vt:lpstr>
      <vt:lpstr>Semiotisches 4-Ebenen-Modell</vt:lpstr>
      <vt:lpstr>Semiotisches 4-Ebenen-Modell</vt:lpstr>
      <vt:lpstr>Folie 12</vt:lpstr>
      <vt:lpstr>Zeichenaspekte von Diskursen (1)</vt:lpstr>
      <vt:lpstr>Zeichenaspekte von Diskursen (2)</vt:lpstr>
      <vt:lpstr>Multimodale Diskurse</vt:lpstr>
      <vt:lpstr>Diskursmodelle in Bezug auf das semiotische 4-Ebenen-Modell</vt:lpstr>
      <vt:lpstr>Beispiel 1</vt:lpstr>
      <vt:lpstr>Beispiel 2 Beispiel aus: Betscher (in Vorb.)  </vt:lpstr>
      <vt:lpstr>Funktionen der Tabus</vt:lpstr>
      <vt:lpstr>Literatur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User</cp:lastModifiedBy>
  <cp:revision>541</cp:revision>
  <dcterms:created xsi:type="dcterms:W3CDTF">2011-10-07T09:52:19Z</dcterms:created>
  <dcterms:modified xsi:type="dcterms:W3CDTF">2014-09-30T17:36:40Z</dcterms:modified>
</cp:coreProperties>
</file>