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24" r:id="rId2"/>
    <p:sldId id="289" r:id="rId3"/>
    <p:sldId id="300" r:id="rId4"/>
    <p:sldId id="315" r:id="rId5"/>
    <p:sldId id="312" r:id="rId6"/>
    <p:sldId id="314" r:id="rId7"/>
    <p:sldId id="303" r:id="rId8"/>
    <p:sldId id="305" r:id="rId9"/>
    <p:sldId id="301" r:id="rId10"/>
    <p:sldId id="287" r:id="rId11"/>
    <p:sldId id="320" r:id="rId12"/>
    <p:sldId id="319" r:id="rId13"/>
    <p:sldId id="329" r:id="rId14"/>
    <p:sldId id="325" r:id="rId15"/>
    <p:sldId id="326" r:id="rId16"/>
    <p:sldId id="327" r:id="rId17"/>
    <p:sldId id="328" r:id="rId18"/>
    <p:sldId id="330" r:id="rId19"/>
    <p:sldId id="331" r:id="rId20"/>
    <p:sldId id="332" r:id="rId21"/>
    <p:sldId id="333" r:id="rId22"/>
    <p:sldId id="334" r:id="rId23"/>
    <p:sldId id="299" r:id="rId2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DF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0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D6B63-8FBD-4908-BBB2-B6F9B0311460}" type="datetimeFigureOut">
              <a:rPr lang="de-DE" smtClean="0"/>
              <a:pPr/>
              <a:t>17.09.2014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A7CB1-8F41-45A2-8F2B-9A3D0495F42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8235-96F2-4579-AC07-087C0795FF18}" type="datetimeFigureOut">
              <a:rPr lang="de-DE" smtClean="0"/>
              <a:pPr/>
              <a:t>17.09.2014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8808-EB14-4039-A840-B35ADC7305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8235-96F2-4579-AC07-087C0795FF18}" type="datetimeFigureOut">
              <a:rPr lang="de-DE" smtClean="0"/>
              <a:pPr/>
              <a:t>17.09.2014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8808-EB14-4039-A840-B35ADC7305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8235-96F2-4579-AC07-087C0795FF18}" type="datetimeFigureOut">
              <a:rPr lang="de-DE" smtClean="0"/>
              <a:pPr/>
              <a:t>17.09.2014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8808-EB14-4039-A840-B35ADC7305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8235-96F2-4579-AC07-087C0795FF18}" type="datetimeFigureOut">
              <a:rPr lang="de-DE" smtClean="0"/>
              <a:pPr/>
              <a:t>17.09.2014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8808-EB14-4039-A840-B35ADC7305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8235-96F2-4579-AC07-087C0795FF18}" type="datetimeFigureOut">
              <a:rPr lang="de-DE" smtClean="0"/>
              <a:pPr/>
              <a:t>17.09.2014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8808-EB14-4039-A840-B35ADC7305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8235-96F2-4579-AC07-087C0795FF18}" type="datetimeFigureOut">
              <a:rPr lang="de-DE" smtClean="0"/>
              <a:pPr/>
              <a:t>17.09.2014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8808-EB14-4039-A840-B35ADC7305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8235-96F2-4579-AC07-087C0795FF18}" type="datetimeFigureOut">
              <a:rPr lang="de-DE" smtClean="0"/>
              <a:pPr/>
              <a:t>17.09.2014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8808-EB14-4039-A840-B35ADC7305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8235-96F2-4579-AC07-087C0795FF18}" type="datetimeFigureOut">
              <a:rPr lang="de-DE" smtClean="0"/>
              <a:pPr/>
              <a:t>17.09.2014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8808-EB14-4039-A840-B35ADC7305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8235-96F2-4579-AC07-087C0795FF18}" type="datetimeFigureOut">
              <a:rPr lang="de-DE" smtClean="0"/>
              <a:pPr/>
              <a:t>17.09.2014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8808-EB14-4039-A840-B35ADC7305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8235-96F2-4579-AC07-087C0795FF18}" type="datetimeFigureOut">
              <a:rPr lang="de-DE" smtClean="0"/>
              <a:pPr/>
              <a:t>17.09.2014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8808-EB14-4039-A840-B35ADC7305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88235-96F2-4579-AC07-087C0795FF18}" type="datetimeFigureOut">
              <a:rPr lang="de-DE" smtClean="0"/>
              <a:pPr/>
              <a:t>17.09.2014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98808-EB14-4039-A840-B35ADC7305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88235-96F2-4579-AC07-087C0795FF18}" type="datetimeFigureOut">
              <a:rPr lang="de-DE" smtClean="0"/>
              <a:pPr/>
              <a:t>17.09.2014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98808-EB14-4039-A840-B35ADC730516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AvH_Logo_n7_Word_rg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5704" y="332656"/>
            <a:ext cx="1890752" cy="1080896"/>
          </a:xfrm>
          <a:prstGeom prst="rect">
            <a:avLst/>
          </a:prstGeom>
        </p:spPr>
      </p:pic>
      <p:pic>
        <p:nvPicPr>
          <p:cNvPr id="11" name="Grafik 10" descr="TUBerlin_Schriftzug_s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92688" y="5877272"/>
            <a:ext cx="2339752" cy="503852"/>
          </a:xfrm>
          <a:prstGeom prst="rect">
            <a:avLst/>
          </a:prstGeom>
        </p:spPr>
      </p:pic>
      <p:pic>
        <p:nvPicPr>
          <p:cNvPr id="5" name="Grafik 4" descr="iuav_logo_hd_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9512" y="5013176"/>
            <a:ext cx="1015762" cy="1451344"/>
          </a:xfrm>
          <a:prstGeom prst="rect">
            <a:avLst/>
          </a:prstGeom>
        </p:spPr>
      </p:pic>
      <p:sp>
        <p:nvSpPr>
          <p:cNvPr id="9" name="Textfeld 8"/>
          <p:cNvSpPr txBox="1"/>
          <p:nvPr/>
        </p:nvSpPr>
        <p:spPr>
          <a:xfrm>
            <a:off x="0" y="0"/>
            <a:ext cx="9756576" cy="8037512"/>
          </a:xfrm>
          <a:prstGeom prst="rect">
            <a:avLst/>
          </a:prstGeom>
          <a:blipFill dpi="0" rotWithShape="1">
            <a:blip r:embed="rId5" cstate="print">
              <a:alphaModFix amt="23000"/>
            </a:blip>
            <a:srcRect/>
            <a:stretch>
              <a:fillRect/>
            </a:stretch>
          </a:blipFill>
        </p:spPr>
        <p:txBody>
          <a:bodyPr wrap="none" rtlCol="0">
            <a:noAutofit/>
          </a:bodyPr>
          <a:lstStyle/>
          <a:p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Zur semiotischen Integration von Diskursmodellen </a:t>
            </a:r>
            <a:br>
              <a:rPr lang="de-DE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de-DE" sz="31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bg1"/>
                </a:solidFill>
                <a:effectLst>
                  <a:outerShdw blurRad="76200" dist="63500" dir="2700000" algn="tl" rotWithShape="0">
                    <a:prstClr val="black">
                      <a:alpha val="80000"/>
                    </a:prstClr>
                  </a:outerShdw>
                </a:effectLst>
              </a:rPr>
              <a:t>Martin Siefkes, IUAV Venedig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115616" y="6093296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err="1" smtClean="0"/>
              <a:t>Università</a:t>
            </a:r>
            <a:r>
              <a:rPr lang="de-DE" sz="1400" dirty="0" smtClean="0"/>
              <a:t> IUAV di Venezia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0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smtClean="0"/>
              <a:t>DIMEAN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600200"/>
            <a:ext cx="7560840" cy="45259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de-DE" sz="2000" dirty="0" smtClean="0"/>
              <a:t>Diskurslinguistische Mehr-Ebenen-Analyse (Warnke/Spitzmüller 2008b:  23-45)</a:t>
            </a:r>
          </a:p>
          <a:p>
            <a:pPr>
              <a:spcAft>
                <a:spcPts val="1200"/>
              </a:spcAft>
            </a:pPr>
            <a:r>
              <a:rPr lang="de-DE" sz="2000" dirty="0" smtClean="0"/>
              <a:t>Synthesemodell für eine empirische Linguistik der transtextuellen Ebene (Spitzmüller/Warnke 2011: 200)</a:t>
            </a:r>
          </a:p>
          <a:p>
            <a:pPr marL="971550" lvl="1" indent="-514350">
              <a:buAutoNum type="arabicParenBoth"/>
            </a:pPr>
            <a:endParaRPr lang="de-DE" dirty="0" smtClean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/>
        </p:nvGraphicFramePr>
        <p:xfrm>
          <a:off x="1043608" y="3429000"/>
          <a:ext cx="7416824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2520280"/>
                <a:gridCol w="3168352"/>
              </a:tblGrid>
              <a:tr h="149736">
                <a:tc rowSpan="6">
                  <a:txBody>
                    <a:bodyPr/>
                    <a:lstStyle/>
                    <a:p>
                      <a:r>
                        <a:rPr lang="de-DE" dirty="0" err="1" smtClean="0"/>
                        <a:t>Intratextuelle</a:t>
                      </a:r>
                      <a:r>
                        <a:rPr lang="de-DE" baseline="0" dirty="0" smtClean="0"/>
                        <a:t> Ebene</a:t>
                      </a:r>
                      <a:endParaRPr lang="de-DE" dirty="0"/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</a:rPr>
                        <a:t>Textorientierte Analyse</a:t>
                      </a:r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</a:rPr>
                        <a:t>Visuelle Textstruktur</a:t>
                      </a:r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21336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dirty="0" smtClean="0">
                          <a:solidFill>
                            <a:schemeClr val="tx1"/>
                          </a:solidFill>
                        </a:rPr>
                        <a:t>Textthema (Makrostruktur)</a:t>
                      </a:r>
                      <a:endParaRPr lang="de-DE" b="0" dirty="0"/>
                    </a:p>
                  </a:txBody>
                  <a:tcPr anchor="ctr"/>
                </a:tc>
              </a:tr>
              <a:tr h="21336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baseline="0" dirty="0" smtClean="0">
                          <a:solidFill>
                            <a:schemeClr val="tx1"/>
                          </a:solidFill>
                        </a:rPr>
                        <a:t>Themen in Textteilen (</a:t>
                      </a:r>
                      <a:r>
                        <a:rPr lang="de-DE" b="0" baseline="0" dirty="0" err="1" smtClean="0">
                          <a:solidFill>
                            <a:schemeClr val="tx1"/>
                          </a:solidFill>
                        </a:rPr>
                        <a:t>Mesostr</a:t>
                      </a:r>
                      <a:r>
                        <a:rPr lang="de-DE" b="0" baseline="0" dirty="0" smtClean="0">
                          <a:solidFill>
                            <a:schemeClr val="tx1"/>
                          </a:solidFill>
                        </a:rPr>
                        <a:t>.)</a:t>
                      </a:r>
                      <a:endParaRPr lang="de-DE" b="0" dirty="0"/>
                    </a:p>
                  </a:txBody>
                  <a:tcPr anchor="ctr"/>
                </a:tc>
              </a:tr>
              <a:tr h="32004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Propositionsorientierte</a:t>
                      </a:r>
                      <a:r>
                        <a:rPr lang="de-DE" baseline="0" dirty="0" smtClean="0"/>
                        <a:t> Analyse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(Mikrostruktur)</a:t>
                      </a:r>
                      <a:endParaRPr lang="de-DE" dirty="0"/>
                    </a:p>
                  </a:txBody>
                  <a:tcPr anchor="ctr"/>
                </a:tc>
              </a:tr>
              <a:tr h="185420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de-DE" dirty="0" smtClean="0"/>
                        <a:t>Wortorientierte Analyse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Mehr-Wort-Einheiten</a:t>
                      </a:r>
                      <a:endParaRPr lang="de-DE" dirty="0"/>
                    </a:p>
                  </a:txBody>
                  <a:tcPr anchor="ctr"/>
                </a:tc>
              </a:tr>
              <a:tr h="18542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Ein-Wort-Einheiten</a:t>
                      </a:r>
                      <a:endParaRPr lang="de-DE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0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smtClean="0"/>
              <a:t>DIMEAN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600200"/>
            <a:ext cx="7560840" cy="45259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de-DE" sz="2000" dirty="0" smtClean="0"/>
              <a:t> </a:t>
            </a:r>
          </a:p>
          <a:p>
            <a:pPr marL="971550" lvl="1" indent="-514350">
              <a:buAutoNum type="arabicParenBoth"/>
            </a:pPr>
            <a:endParaRPr lang="de-DE" dirty="0" smtClean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/>
        </p:nvGraphicFramePr>
        <p:xfrm>
          <a:off x="971600" y="1340768"/>
          <a:ext cx="7416824" cy="2704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2520280"/>
                <a:gridCol w="3168352"/>
              </a:tblGrid>
              <a:tr h="509776">
                <a:tc rowSpan="7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de-DE" dirty="0" smtClean="0"/>
                        <a:t>Akteure</a:t>
                      </a:r>
                    </a:p>
                    <a:p>
                      <a:r>
                        <a:rPr lang="de-DE" sz="1600" dirty="0" smtClean="0"/>
                        <a:t>(Diskursregeln; Diskursprägung)</a:t>
                      </a:r>
                      <a:endParaRPr lang="de-DE" sz="16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</a:rPr>
                        <a:t>Interaktionsrollen</a:t>
                      </a:r>
                      <a:endParaRPr lang="de-DE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b="0" i="1" dirty="0" smtClean="0">
                          <a:solidFill>
                            <a:schemeClr val="tx1"/>
                          </a:solidFill>
                        </a:rPr>
                        <a:t>Autor</a:t>
                      </a:r>
                      <a:endParaRPr lang="de-DE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28893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i="1" dirty="0" smtClean="0">
                          <a:solidFill>
                            <a:schemeClr val="tx1"/>
                          </a:solidFill>
                        </a:rPr>
                        <a:t>Antizipierte</a:t>
                      </a:r>
                      <a:r>
                        <a:rPr lang="de-DE" b="0" i="1" baseline="0" dirty="0" smtClean="0">
                          <a:solidFill>
                            <a:schemeClr val="tx1"/>
                          </a:solidFill>
                        </a:rPr>
                        <a:t> Adressaten</a:t>
                      </a:r>
                      <a:endParaRPr lang="de-DE" b="0" i="1" dirty="0"/>
                    </a:p>
                  </a:txBody>
                  <a:tcPr anchor="ctr"/>
                </a:tc>
              </a:tr>
              <a:tr h="16854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 smtClean="0"/>
                        <a:t>Diskurspositionen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i="1" dirty="0" smtClean="0"/>
                        <a:t>Soziale </a:t>
                      </a:r>
                      <a:r>
                        <a:rPr lang="de-DE" i="1" dirty="0" err="1" smtClean="0"/>
                        <a:t>Stratifizierung</a:t>
                      </a:r>
                      <a:r>
                        <a:rPr lang="de-DE" i="1" dirty="0" smtClean="0"/>
                        <a:t>; Macht</a:t>
                      </a:r>
                      <a:endParaRPr lang="de-DE" i="1" dirty="0"/>
                    </a:p>
                  </a:txBody>
                  <a:tcPr anchor="ctr"/>
                </a:tc>
              </a:tr>
              <a:tr h="19721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i="1" dirty="0" smtClean="0"/>
                        <a:t>Diskursgemeinschaften</a:t>
                      </a:r>
                      <a:endParaRPr lang="de-DE" i="1" dirty="0"/>
                    </a:p>
                  </a:txBody>
                  <a:tcPr anchor="ctr"/>
                </a:tc>
              </a:tr>
              <a:tr h="16854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i="1" smtClean="0"/>
                        <a:t>Voice …</a:t>
                      </a:r>
                      <a:endParaRPr lang="de-DE" i="1" dirty="0"/>
                    </a:p>
                  </a:txBody>
                  <a:tcPr anchor="ctr"/>
                </a:tc>
              </a:tr>
              <a:tr h="288938"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de-DE" dirty="0" err="1" smtClean="0"/>
                        <a:t>Medialität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i="1" dirty="0" smtClean="0"/>
                        <a:t>Medien</a:t>
                      </a:r>
                      <a:endParaRPr lang="de-DE" i="1" dirty="0"/>
                    </a:p>
                  </a:txBody>
                  <a:tcPr anchor="ctr"/>
                </a:tc>
              </a:tr>
              <a:tr h="28893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i="1" dirty="0" smtClean="0"/>
                        <a:t>Textmuster; Gattungen …</a:t>
                      </a:r>
                      <a:endParaRPr lang="de-DE" i="1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/>
        </p:nvGraphicFramePr>
        <p:xfrm>
          <a:off x="971600" y="4297680"/>
          <a:ext cx="7416824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2520280"/>
                <a:gridCol w="3168352"/>
              </a:tblGrid>
              <a:tr h="360040">
                <a:tc rowSpan="5">
                  <a:txBody>
                    <a:bodyPr/>
                    <a:lstStyle/>
                    <a:p>
                      <a:r>
                        <a:rPr lang="de-DE" dirty="0" smtClean="0"/>
                        <a:t>Transtextuelle</a:t>
                      </a:r>
                      <a:r>
                        <a:rPr lang="de-DE" baseline="0" dirty="0" smtClean="0"/>
                        <a:t> Analyse</a:t>
                      </a:r>
                      <a:endParaRPr lang="de-DE" dirty="0"/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r>
                        <a:rPr lang="de-DE" b="0" dirty="0" smtClean="0">
                          <a:solidFill>
                            <a:schemeClr val="tx1"/>
                          </a:solidFill>
                        </a:rPr>
                        <a:t>Diskursorientierte Analyse</a:t>
                      </a:r>
                      <a:endParaRPr lang="de-DE" dirty="0"/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b="0" i="1" dirty="0" err="1" smtClean="0">
                          <a:solidFill>
                            <a:schemeClr val="tx1"/>
                          </a:solidFill>
                        </a:rPr>
                        <a:t>Intertextualität</a:t>
                      </a:r>
                      <a:endParaRPr lang="de-DE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</a:tr>
              <a:tr h="28893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i="1" dirty="0" smtClean="0">
                          <a:solidFill>
                            <a:schemeClr val="tx1"/>
                          </a:solidFill>
                        </a:rPr>
                        <a:t>Frames / Scripts</a:t>
                      </a:r>
                      <a:endParaRPr lang="de-DE" b="0" i="1" dirty="0"/>
                    </a:p>
                  </a:txBody>
                  <a:tcPr anchor="ctr"/>
                </a:tc>
              </a:tr>
              <a:tr h="16854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de-DE" i="1" dirty="0" err="1" smtClean="0"/>
                        <a:t>Semant</a:t>
                      </a:r>
                      <a:r>
                        <a:rPr lang="de-DE" i="1" dirty="0" smtClean="0"/>
                        <a:t>. Grundfiguren /</a:t>
                      </a:r>
                      <a:r>
                        <a:rPr lang="de-DE" i="1" baseline="0" dirty="0" smtClean="0"/>
                        <a:t> </a:t>
                      </a:r>
                      <a:r>
                        <a:rPr lang="de-DE" i="1" baseline="0" dirty="0" err="1" smtClean="0"/>
                        <a:t>Topoie</a:t>
                      </a:r>
                      <a:endParaRPr lang="de-DE" i="1" dirty="0"/>
                    </a:p>
                  </a:txBody>
                  <a:tcPr anchor="ctr"/>
                </a:tc>
              </a:tr>
              <a:tr h="19721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i="1" dirty="0" smtClean="0"/>
                        <a:t>Ideologien / Mentalitäten</a:t>
                      </a:r>
                      <a:endParaRPr lang="de-DE" i="1" dirty="0"/>
                    </a:p>
                  </a:txBody>
                  <a:tcPr anchor="ctr"/>
                </a:tc>
              </a:tr>
              <a:tr h="168547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i="1" dirty="0" smtClean="0"/>
                        <a:t>Allgemeine</a:t>
                      </a:r>
                      <a:r>
                        <a:rPr lang="de-DE" i="1" baseline="0" dirty="0" smtClean="0"/>
                        <a:t> gesellschaftliche Debatten</a:t>
                      </a:r>
                      <a:endParaRPr lang="de-DE" i="1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0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smtClean="0"/>
              <a:t>Semiotisches 4-Ebenen-Modell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600200"/>
            <a:ext cx="7560840" cy="4525963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1200"/>
              </a:spcAft>
            </a:pPr>
            <a:r>
              <a:rPr lang="de-DE" dirty="0" smtClean="0"/>
              <a:t>Diskurse können in allen Zeichensystemen auftreten, und auch mehrere umfassen (multimodale/multimediale Diskurse)</a:t>
            </a:r>
          </a:p>
          <a:p>
            <a:pPr>
              <a:spcAft>
                <a:spcPts val="1200"/>
              </a:spcAft>
            </a:pPr>
            <a:r>
              <a:rPr lang="de-DE" dirty="0" smtClean="0"/>
              <a:t>Diskurse sind Verwendungsstrukturen innerhalb von Zeichensystemen. Sie sind gesellschaftlich bedingt, kulturell verbreitet und werden (in wechselnden Ausschnitten) kognitiv repräsentiert und reproduziert.</a:t>
            </a:r>
          </a:p>
          <a:p>
            <a:r>
              <a:rPr lang="de-DE" dirty="0" smtClean="0"/>
              <a:t>Ein Diskurs definiert sich durch Beschränkungen auf vier Ebenen:</a:t>
            </a:r>
          </a:p>
          <a:p>
            <a:pPr>
              <a:buNone/>
            </a:pPr>
            <a:r>
              <a:rPr lang="de-DE" dirty="0" smtClean="0"/>
              <a:t>	(1)	mögliche Themen, Zeiten und Orte</a:t>
            </a:r>
          </a:p>
          <a:p>
            <a:pPr>
              <a:buNone/>
            </a:pPr>
            <a:r>
              <a:rPr lang="de-DE" dirty="0" smtClean="0"/>
              <a:t>	(2)	Texte		(kodierte Artefakte)</a:t>
            </a:r>
          </a:p>
          <a:p>
            <a:pPr>
              <a:buNone/>
            </a:pPr>
            <a:r>
              <a:rPr lang="de-DE" dirty="0" smtClean="0"/>
              <a:t>		(a)  Ausdrucksebene</a:t>
            </a:r>
          </a:p>
          <a:p>
            <a:pPr>
              <a:buNone/>
            </a:pPr>
            <a:r>
              <a:rPr lang="de-DE" dirty="0" smtClean="0"/>
              <a:t>		(b)  Inhaltsebene</a:t>
            </a:r>
          </a:p>
          <a:p>
            <a:pPr>
              <a:buNone/>
            </a:pPr>
            <a:r>
              <a:rPr lang="de-DE" dirty="0" smtClean="0"/>
              <a:t>	(3)	Mentalität	(Kodes &amp; Wissen)</a:t>
            </a:r>
          </a:p>
          <a:p>
            <a:pPr>
              <a:buNone/>
            </a:pPr>
            <a:r>
              <a:rPr lang="de-DE" dirty="0" smtClean="0"/>
              <a:t>	(4)	Gesellschaft	(Individuen &amp; Institutionen)</a:t>
            </a:r>
          </a:p>
          <a:p>
            <a:pPr marL="971550" lvl="1" indent="-514350">
              <a:buAutoNum type="arabicParenBoth"/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0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smtClean="0"/>
              <a:t>Semiotisches 4-Ebenen-Modell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600200"/>
            <a:ext cx="7920880" cy="4525963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AutoNum type="arabicParenBoth"/>
            </a:pPr>
            <a:r>
              <a:rPr lang="de-DE" dirty="0" smtClean="0"/>
              <a:t>Abgrenzungsbedingungen: Thema, Ortsrahmen [z.B. Europa], Zeitrahmen [z.B. nach dem 2. Weltkrieg bis zur „Wende“]</a:t>
            </a:r>
          </a:p>
          <a:p>
            <a:pPr marL="514350" indent="-514350">
              <a:buAutoNum type="arabicParenBoth"/>
            </a:pPr>
            <a:r>
              <a:rPr lang="de-DE" dirty="0" smtClean="0"/>
              <a:t>Muster in Textmengen:</a:t>
            </a:r>
          </a:p>
          <a:p>
            <a:pPr marL="914400" lvl="1" indent="-514350">
              <a:buNone/>
            </a:pPr>
            <a:r>
              <a:rPr lang="de-DE" dirty="0" smtClean="0"/>
              <a:t>(a)	Muster auf der Ausdruckebene</a:t>
            </a:r>
          </a:p>
          <a:p>
            <a:pPr marL="914400" lvl="1" indent="-51435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dirty="0" smtClean="0"/>
              <a:t>	(Häufigkeit von) bestimmten Ausdrücken, Phraseologismen, Idiomen, …</a:t>
            </a:r>
          </a:p>
          <a:p>
            <a:pPr marL="914400" lvl="1" indent="-514350">
              <a:spcBef>
                <a:spcPts val="0"/>
              </a:spcBef>
              <a:spcAft>
                <a:spcPts val="1200"/>
              </a:spcAft>
              <a:buAutoNum type="alphaLcParenBoth" startAt="2"/>
            </a:pPr>
            <a:r>
              <a:rPr lang="de-DE" dirty="0" smtClean="0"/>
              <a:t>Muster auf der Inhaltsebene</a:t>
            </a:r>
          </a:p>
          <a:p>
            <a:pPr marL="914400" lvl="1" indent="-51435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dirty="0" smtClean="0"/>
              <a:t>	(Häufigkeit von) bestimmten Propositionen und  Prädikationen; Auswahl von Aspekten und Auslassung von anderen;  …</a:t>
            </a:r>
            <a:endParaRPr lang="de-DE" i="1" dirty="0" smtClean="0"/>
          </a:p>
          <a:p>
            <a:pPr marL="504000" indent="-504000">
              <a:buAutoNum type="arabicParenBoth" startAt="3"/>
            </a:pPr>
            <a:r>
              <a:rPr lang="de-DE" dirty="0" smtClean="0"/>
              <a:t>Muster in der Mentalität</a:t>
            </a:r>
          </a:p>
          <a:p>
            <a:pPr marL="914400" lvl="1" indent="-514350">
              <a:buNone/>
            </a:pPr>
            <a:r>
              <a:rPr lang="de-DE" dirty="0" smtClean="0"/>
              <a:t>	</a:t>
            </a:r>
            <a:r>
              <a:rPr lang="de-DE" dirty="0" err="1" smtClean="0"/>
              <a:t>Episteme</a:t>
            </a:r>
            <a:r>
              <a:rPr lang="de-DE" dirty="0" smtClean="0"/>
              <a:t>; Wissensstrukturen; kognitive Modelle. Bestimmen Grenzendes Denk- und Sagbaren. Diese sind Ursache </a:t>
            </a:r>
            <a:r>
              <a:rPr lang="de-DE" i="1" dirty="0" smtClean="0"/>
              <a:t>und</a:t>
            </a:r>
            <a:r>
              <a:rPr lang="de-DE" dirty="0" smtClean="0"/>
              <a:t> Wirkung von Diskursen.</a:t>
            </a:r>
          </a:p>
          <a:p>
            <a:pPr marL="504000" indent="-504000">
              <a:buAutoNum type="arabicParenBoth" startAt="3"/>
            </a:pPr>
            <a:r>
              <a:rPr lang="de-DE" dirty="0" smtClean="0"/>
              <a:t>Muster in der Gesellschaft</a:t>
            </a:r>
          </a:p>
          <a:p>
            <a:pPr marL="914400" lvl="1" indent="-514350">
              <a:buNone/>
            </a:pPr>
            <a:r>
              <a:rPr lang="de-DE" dirty="0" smtClean="0"/>
              <a:t>	Institutionen; gesellschaftliche Bedingungen; Machtstrukturen; Interessen der Beteiligten; technische Bedingungen. Diese sind Ursache von Diskursen (Wirkung allenfalls indirekt).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0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632848" cy="1143000"/>
          </a:xfrm>
        </p:spPr>
        <p:txBody>
          <a:bodyPr>
            <a:normAutofit/>
          </a:bodyPr>
          <a:lstStyle/>
          <a:p>
            <a:r>
              <a:rPr lang="de-DE" dirty="0" smtClean="0"/>
              <a:t>Beispiel 1</a:t>
            </a:r>
            <a:endParaRPr lang="de-DE" sz="31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700808"/>
            <a:ext cx="7704856" cy="5040560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dirty="0" smtClean="0"/>
              <a:t>Primär sprachlich repräsentiert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dirty="0" smtClean="0"/>
              <a:t>(1)	</a:t>
            </a:r>
            <a:r>
              <a:rPr lang="de-DE" i="1" dirty="0" smtClean="0"/>
              <a:t>Thema:</a:t>
            </a:r>
            <a:r>
              <a:rPr lang="de-DE" dirty="0" smtClean="0"/>
              <a:t> Liebe und Ehe; </a:t>
            </a:r>
            <a:r>
              <a:rPr lang="de-DE" i="1" dirty="0" smtClean="0"/>
              <a:t>Zeit/Ort: </a:t>
            </a:r>
            <a:r>
              <a:rPr lang="de-DE" dirty="0" smtClean="0"/>
              <a:t>Wende 18./19. Jahrhundert in Deutschland (z.B. „Wilhelm Meister“; romantische Lyrik)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dirty="0" smtClean="0"/>
              <a:t>(2)	</a:t>
            </a:r>
            <a:r>
              <a:rPr lang="de-DE" i="1" dirty="0" smtClean="0"/>
              <a:t>Texte:</a:t>
            </a:r>
          </a:p>
          <a:p>
            <a:pPr marL="914400" lvl="1" indent="-51435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dirty="0" smtClean="0"/>
              <a:t>(a)	</a:t>
            </a:r>
            <a:r>
              <a:rPr lang="de-DE" i="1" dirty="0" smtClean="0"/>
              <a:t>Ausdruck:</a:t>
            </a:r>
            <a:r>
              <a:rPr lang="de-DE" dirty="0" smtClean="0"/>
              <a:t> romantisches Vokabular; differenzierte Ausdrücke für Emotion und Reflexion darüber</a:t>
            </a:r>
          </a:p>
          <a:p>
            <a:pPr marL="914400" lvl="1" indent="-51435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dirty="0" smtClean="0"/>
              <a:t>(b)	</a:t>
            </a:r>
            <a:r>
              <a:rPr lang="de-DE" i="1" dirty="0" smtClean="0"/>
              <a:t>Inhalt:</a:t>
            </a:r>
            <a:r>
              <a:rPr lang="de-DE" dirty="0" smtClean="0"/>
              <a:t> Wichtigkeit der Liebe; Nuancen von Gefühlen; Konflikte zw. Gefühl und äußeren Umständen</a:t>
            </a:r>
            <a:endParaRPr lang="de-DE" i="1" dirty="0" smtClean="0"/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dirty="0" smtClean="0"/>
              <a:t>(3)	</a:t>
            </a:r>
            <a:r>
              <a:rPr lang="de-DE" i="1" dirty="0" smtClean="0"/>
              <a:t>Denkweisen:</a:t>
            </a:r>
            <a:r>
              <a:rPr lang="de-DE" dirty="0" smtClean="0"/>
              <a:t> (neu zu etablieren:) Notwendigkeit einer emotionalen Grundlage für die Ehe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dirty="0" smtClean="0"/>
              <a:t>(4)	</a:t>
            </a:r>
            <a:r>
              <a:rPr lang="de-DE" i="1" dirty="0" smtClean="0"/>
              <a:t>Gesellschaft: </a:t>
            </a:r>
            <a:r>
              <a:rPr lang="de-DE" dirty="0" smtClean="0"/>
              <a:t>Ende der sozialen Festlegungen des Feudalismus; bürgerliche Gesellschaft und wirtschaftlich selbständige Kleinfamilie; wirtschaftliche Notwendigkeit der Partnerbindung durch die Industrialisierung</a:t>
            </a:r>
          </a:p>
          <a:p>
            <a:pPr marL="514350" indent="-90000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sz="2900" dirty="0" smtClean="0"/>
              <a:t>	&gt;	dieselbe Entwicklung fand in England schon 50 Jahre früher statt; vgl. etwa die Romane von Samuel Richardson (z.B. </a:t>
            </a:r>
            <a:r>
              <a:rPr lang="de-DE" sz="2900" i="1" dirty="0" smtClean="0"/>
              <a:t>Clarissa</a:t>
            </a:r>
            <a:r>
              <a:rPr lang="de-DE" sz="29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-36512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056784" cy="1143000"/>
          </a:xfrm>
        </p:spPr>
        <p:txBody>
          <a:bodyPr>
            <a:noAutofit/>
          </a:bodyPr>
          <a:lstStyle/>
          <a:p>
            <a:r>
              <a:rPr lang="de-DE" dirty="0" smtClean="0"/>
              <a:t>Beispiel 2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600201"/>
            <a:ext cx="7560840" cy="5069159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dirty="0" smtClean="0"/>
              <a:t>Sprachlich repräsentiert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dirty="0" smtClean="0"/>
              <a:t>(Beispiel für Veränderung eines Diskurses)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dirty="0" smtClean="0"/>
              <a:t>(1)	</a:t>
            </a:r>
            <a:r>
              <a:rPr lang="de-DE" i="1" dirty="0" smtClean="0"/>
              <a:t>Thema:</a:t>
            </a:r>
            <a:r>
              <a:rPr lang="de-DE" dirty="0" smtClean="0"/>
              <a:t> Einwanderung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dirty="0" smtClean="0"/>
              <a:t>(2)	</a:t>
            </a:r>
            <a:r>
              <a:rPr lang="de-DE" i="1" dirty="0" smtClean="0"/>
              <a:t>Texte:</a:t>
            </a:r>
          </a:p>
          <a:p>
            <a:pPr marL="914400" lvl="1" indent="-51435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dirty="0" smtClean="0"/>
              <a:t>(a)	</a:t>
            </a:r>
            <a:r>
              <a:rPr lang="de-DE" i="1" dirty="0" smtClean="0"/>
              <a:t>Ausdruck: (bis 1960er Jahre)</a:t>
            </a:r>
            <a:r>
              <a:rPr lang="de-DE" dirty="0" smtClean="0"/>
              <a:t> „Fremdländische“, </a:t>
            </a:r>
            <a:r>
              <a:rPr lang="de-DE" i="1" dirty="0" smtClean="0"/>
              <a:t>(bis 1990er Jahre) </a:t>
            </a:r>
            <a:r>
              <a:rPr lang="de-DE" dirty="0" smtClean="0"/>
              <a:t>Ausländer“, </a:t>
            </a:r>
            <a:r>
              <a:rPr lang="de-DE" i="1" dirty="0" smtClean="0"/>
              <a:t>(heute</a:t>
            </a:r>
            <a:r>
              <a:rPr lang="de-DE" i="1" dirty="0" smtClean="0">
                <a:sym typeface="Wingdings" pitchFamily="2" charset="2"/>
              </a:rPr>
              <a:t>)</a:t>
            </a:r>
            <a:r>
              <a:rPr lang="de-DE" dirty="0" smtClean="0"/>
              <a:t> „Migranten“</a:t>
            </a:r>
          </a:p>
          <a:p>
            <a:pPr marL="914400" lvl="1" indent="-51435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dirty="0" smtClean="0"/>
              <a:t>(b)	</a:t>
            </a:r>
            <a:r>
              <a:rPr lang="de-DE" i="1" dirty="0" smtClean="0"/>
              <a:t>Inhalt:</a:t>
            </a:r>
            <a:r>
              <a:rPr lang="de-DE" dirty="0" smtClean="0"/>
              <a:t> </a:t>
            </a:r>
            <a:r>
              <a:rPr lang="de-DE" i="1" dirty="0" smtClean="0"/>
              <a:t>(bis 1990er)</a:t>
            </a:r>
            <a:r>
              <a:rPr lang="de-DE" dirty="0" smtClean="0"/>
              <a:t> Debatte über Unterschiedlichkeit und über Konflikte; </a:t>
            </a:r>
            <a:r>
              <a:rPr lang="de-DE" i="1" dirty="0" smtClean="0"/>
              <a:t>(heute</a:t>
            </a:r>
            <a:r>
              <a:rPr lang="de-DE" i="1" dirty="0" smtClean="0">
                <a:sym typeface="Wingdings" pitchFamily="2" charset="2"/>
              </a:rPr>
              <a:t>)</a:t>
            </a:r>
            <a:r>
              <a:rPr lang="de-DE" dirty="0" smtClean="0"/>
              <a:t> Debatte über Integration</a:t>
            </a:r>
            <a:endParaRPr lang="de-DE" i="1" dirty="0" smtClean="0"/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dirty="0" smtClean="0"/>
              <a:t>(3)	</a:t>
            </a:r>
            <a:r>
              <a:rPr lang="de-DE" i="1" dirty="0" smtClean="0"/>
              <a:t>Denkweisen:</a:t>
            </a:r>
            <a:r>
              <a:rPr lang="de-DE" dirty="0" smtClean="0"/>
              <a:t> </a:t>
            </a:r>
            <a:r>
              <a:rPr lang="de-DE" i="1" dirty="0" smtClean="0"/>
              <a:t>(bis 1990er)</a:t>
            </a:r>
            <a:r>
              <a:rPr lang="de-DE" dirty="0" smtClean="0"/>
              <a:t> Forderung, dass die Ausländer wieder gehen sollen; Ängste vor fremdartig Aussehenden; </a:t>
            </a:r>
            <a:r>
              <a:rPr lang="de-DE" i="1" dirty="0" smtClean="0"/>
              <a:t>(heute</a:t>
            </a:r>
            <a:r>
              <a:rPr lang="de-DE" i="1" dirty="0" smtClean="0">
                <a:sym typeface="Wingdings" pitchFamily="2" charset="2"/>
              </a:rPr>
              <a:t>)</a:t>
            </a:r>
            <a:r>
              <a:rPr lang="de-DE" dirty="0" smtClean="0">
                <a:sym typeface="Wingdings" pitchFamily="2" charset="2"/>
              </a:rPr>
              <a:t> </a:t>
            </a:r>
            <a:r>
              <a:rPr lang="de-DE" dirty="0" smtClean="0"/>
              <a:t>Forderung, dass sie sich anpassen sollen; Ängste vor kultureller und religiöser Fremdheit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dirty="0" smtClean="0"/>
              <a:t>(4)	</a:t>
            </a:r>
            <a:r>
              <a:rPr lang="de-DE" i="1" dirty="0" smtClean="0"/>
              <a:t>Gesellschaft:</a:t>
            </a:r>
            <a:r>
              <a:rPr lang="de-DE" dirty="0" smtClean="0"/>
              <a:t> </a:t>
            </a:r>
            <a:r>
              <a:rPr lang="de-DE" i="1" dirty="0" smtClean="0"/>
              <a:t>(durchgehend)</a:t>
            </a:r>
            <a:r>
              <a:rPr lang="de-DE" dirty="0" smtClean="0"/>
              <a:t> Bedarf an ausländischen Arbeitskräften; </a:t>
            </a:r>
            <a:r>
              <a:rPr lang="de-DE" i="1" dirty="0" smtClean="0"/>
              <a:t>(bis 1990er)</a:t>
            </a:r>
            <a:r>
              <a:rPr lang="de-DE" dirty="0" smtClean="0"/>
              <a:t> Bedarf an Fabrikarbeitern; </a:t>
            </a:r>
            <a:r>
              <a:rPr lang="de-DE" i="1" dirty="0" smtClean="0"/>
              <a:t>(heute)</a:t>
            </a:r>
            <a:r>
              <a:rPr lang="de-DE" dirty="0" smtClean="0"/>
              <a:t> Bedarf an Facharbeitern und Akademikern, die nicht beliebig austauschbar sind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3504" y="485800"/>
            <a:ext cx="4608512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Beispiel 3</a:t>
            </a:r>
            <a:br>
              <a:rPr lang="de-DE" dirty="0" smtClean="0"/>
            </a:br>
            <a:r>
              <a:rPr lang="de-DE" sz="2000" dirty="0" smtClean="0"/>
              <a:t>Beispiel aus: </a:t>
            </a:r>
            <a:r>
              <a:rPr lang="de-DE" sz="2000" dirty="0" err="1" smtClean="0"/>
              <a:t>Betscher</a:t>
            </a:r>
            <a:r>
              <a:rPr lang="de-DE" sz="2000" dirty="0" smtClean="0"/>
              <a:t> (in </a:t>
            </a:r>
            <a:r>
              <a:rPr lang="de-DE" sz="2000" dirty="0" err="1" smtClean="0"/>
              <a:t>Vorb</a:t>
            </a:r>
            <a:r>
              <a:rPr lang="de-DE" sz="2000" dirty="0" smtClean="0"/>
              <a:t>.)</a:t>
            </a:r>
            <a:br>
              <a:rPr lang="de-DE" sz="2000" dirty="0" smtClean="0"/>
            </a:br>
            <a:r>
              <a:rPr lang="de-DE" sz="2000" dirty="0" smtClean="0"/>
              <a:t> </a:t>
            </a:r>
            <a:endParaRPr lang="de-DE" sz="31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744217"/>
            <a:ext cx="7560840" cy="4277071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dirty="0" smtClean="0"/>
              <a:t>Visuell repräsentiert 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dirty="0" smtClean="0"/>
              <a:t>(1)	</a:t>
            </a:r>
            <a:r>
              <a:rPr lang="de-DE" i="1" dirty="0" smtClean="0"/>
              <a:t>Thema:</a:t>
            </a:r>
            <a:r>
              <a:rPr lang="de-DE" dirty="0" smtClean="0"/>
              <a:t> Getreidelieferungen </a:t>
            </a:r>
            <a:br>
              <a:rPr lang="de-DE" dirty="0" smtClean="0"/>
            </a:br>
            <a:r>
              <a:rPr lang="de-DE" dirty="0" smtClean="0"/>
              <a:t>durch die Sowjetunion; </a:t>
            </a:r>
            <a:r>
              <a:rPr lang="de-DE" i="1" dirty="0" smtClean="0"/>
              <a:t>Ort/Zeit: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sowjetische Besatzungszone während der Luftbrücke (1948/49)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dirty="0" smtClean="0"/>
              <a:t>(2)	</a:t>
            </a:r>
            <a:r>
              <a:rPr lang="de-DE" i="1" dirty="0" smtClean="0"/>
              <a:t>Texte:</a:t>
            </a:r>
          </a:p>
          <a:p>
            <a:pPr marL="914400" lvl="1" indent="-51435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dirty="0" smtClean="0"/>
              <a:t>(a)	</a:t>
            </a:r>
            <a:r>
              <a:rPr lang="de-DE" i="1" dirty="0" smtClean="0"/>
              <a:t>Ausdruck:</a:t>
            </a:r>
            <a:r>
              <a:rPr lang="de-DE" dirty="0" smtClean="0"/>
              <a:t> Getreidelieferungen durch die Sowjetunion werden visuell dargestellt wie die Luftbrückenbilder im Westen</a:t>
            </a:r>
          </a:p>
          <a:p>
            <a:pPr marL="914400" lvl="1" indent="-51435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dirty="0" smtClean="0"/>
              <a:t>(b)	</a:t>
            </a:r>
            <a:r>
              <a:rPr lang="de-DE" i="1" dirty="0" smtClean="0"/>
              <a:t>Inhalt:</a:t>
            </a:r>
            <a:r>
              <a:rPr lang="de-DE" dirty="0" smtClean="0"/>
              <a:t> ‚USA als Helfer in der Not‘ wird durch ‚Sowjetunion als Helfer in der Not‘ gekontert.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dirty="0" smtClean="0"/>
              <a:t>(3)	</a:t>
            </a:r>
            <a:r>
              <a:rPr lang="de-DE" i="1" dirty="0" smtClean="0"/>
              <a:t>Denkweisen:</a:t>
            </a:r>
            <a:r>
              <a:rPr lang="de-DE" dirty="0" smtClean="0"/>
              <a:t> Westbindung der BRD wird mit Ostbindung der Sowjetunion beantwortet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dirty="0" smtClean="0"/>
              <a:t>(4)	</a:t>
            </a:r>
            <a:r>
              <a:rPr lang="de-DE" i="1" dirty="0" smtClean="0"/>
              <a:t>Gesellschaft:</a:t>
            </a:r>
            <a:r>
              <a:rPr lang="de-DE" dirty="0" smtClean="0"/>
              <a:t> Blockintegration; militärische und wirtschaftliche Notwendigkeit einer Ostbindung</a:t>
            </a:r>
          </a:p>
        </p:txBody>
      </p:sp>
      <p:pic>
        <p:nvPicPr>
          <p:cNvPr id="6" name="Grafik 5" descr="Berliner_Luftbruecke_57c9eaa86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60640" y="18766"/>
            <a:ext cx="3347864" cy="23301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0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" name="Grafik 3" descr="Prügeldemokratie.jpg"/>
          <p:cNvPicPr>
            <a:picLocks noChangeAspect="1"/>
          </p:cNvPicPr>
          <p:nvPr/>
        </p:nvPicPr>
        <p:blipFill>
          <a:blip r:embed="rId2" cstate="print"/>
          <a:srcRect t="1123" r="374"/>
          <a:stretch>
            <a:fillRect/>
          </a:stretch>
        </p:blipFill>
        <p:spPr>
          <a:xfrm>
            <a:off x="4332151" y="8649"/>
            <a:ext cx="4799721" cy="317006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03504" y="485800"/>
            <a:ext cx="3672408" cy="114300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Beispiel 4</a:t>
            </a:r>
            <a:br>
              <a:rPr lang="de-DE" dirty="0" smtClean="0"/>
            </a:br>
            <a:r>
              <a:rPr lang="de-DE" sz="2000" dirty="0" smtClean="0"/>
              <a:t>Beispiel aus: </a:t>
            </a:r>
            <a:r>
              <a:rPr lang="de-DE" sz="2000" dirty="0" err="1" smtClean="0"/>
              <a:t>Betscher</a:t>
            </a:r>
            <a:r>
              <a:rPr lang="de-DE" sz="2000" dirty="0" smtClean="0"/>
              <a:t> (in </a:t>
            </a:r>
            <a:r>
              <a:rPr lang="de-DE" sz="2000" dirty="0" err="1" smtClean="0"/>
              <a:t>Vorb</a:t>
            </a:r>
            <a:r>
              <a:rPr lang="de-DE" sz="2000" dirty="0" smtClean="0"/>
              <a:t>.) </a:t>
            </a:r>
            <a:r>
              <a:rPr lang="de-DE" sz="2200" dirty="0" smtClean="0"/>
              <a:t/>
            </a:r>
            <a:br>
              <a:rPr lang="de-DE" sz="2200" dirty="0" smtClean="0"/>
            </a:br>
            <a:endParaRPr lang="de-DE" sz="22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836440"/>
            <a:ext cx="3960440" cy="1584176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dirty="0" smtClean="0"/>
              <a:t>Sprachlich und visuell repräsentiert</a:t>
            </a:r>
            <a:br>
              <a:rPr lang="de-DE" dirty="0" smtClean="0"/>
            </a:br>
            <a:r>
              <a:rPr lang="de-DE" dirty="0" smtClean="0"/>
              <a:t>= multimodaler Diskurs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None/>
            </a:pPr>
            <a:r>
              <a:rPr lang="de-DE" dirty="0" smtClean="0"/>
              <a:t>(1)	</a:t>
            </a:r>
            <a:r>
              <a:rPr lang="de-DE" i="1" dirty="0" smtClean="0"/>
              <a:t>Thema:</a:t>
            </a:r>
            <a:r>
              <a:rPr lang="de-DE" dirty="0" smtClean="0"/>
              <a:t> Demokratie in Westeuropa; </a:t>
            </a:r>
            <a:r>
              <a:rPr lang="de-DE" i="1" dirty="0" smtClean="0"/>
              <a:t>Ort/Zeit:</a:t>
            </a:r>
            <a:r>
              <a:rPr lang="de-DE" dirty="0" smtClean="0"/>
              <a:t> DDR kurz nach Staatsgründung</a:t>
            </a: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899592" y="3348608"/>
            <a:ext cx="7344816" cy="3248744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tabLst/>
              <a:defRPr/>
            </a:pPr>
            <a:r>
              <a:rPr lang="de-DE" sz="3200" dirty="0" smtClean="0"/>
              <a:t>(2)	</a:t>
            </a:r>
            <a:r>
              <a:rPr lang="de-DE" sz="3200" i="1" dirty="0" smtClean="0"/>
              <a:t>Texte:</a:t>
            </a:r>
          </a:p>
          <a:p>
            <a:pPr marL="971550" lvl="1" indent="-514350">
              <a:spcAft>
                <a:spcPts val="1200"/>
              </a:spcAft>
              <a:defRPr/>
            </a:pPr>
            <a:r>
              <a:rPr lang="de-DE" sz="3200" noProof="0" dirty="0" smtClean="0"/>
              <a:t>(a)	</a:t>
            </a:r>
            <a:r>
              <a:rPr kumimoji="0" lang="de-DE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Ausdruck:</a:t>
            </a: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„Prügeldemokratie“, typische Bilder (auf Demonstranten einprügelnde Polizisten)</a:t>
            </a:r>
          </a:p>
          <a:p>
            <a:pPr marL="971550" lvl="1" indent="-514350">
              <a:spcAft>
                <a:spcPts val="1200"/>
              </a:spcAft>
              <a:defRPr/>
            </a:pPr>
            <a:r>
              <a:rPr lang="de-DE" sz="3200" dirty="0" smtClean="0"/>
              <a:t>(b)	</a:t>
            </a:r>
            <a:r>
              <a:rPr lang="de-DE" sz="3200" i="1" dirty="0" err="1" smtClean="0"/>
              <a:t>nhalt</a:t>
            </a:r>
            <a:r>
              <a:rPr lang="de-DE" sz="3200" i="1" dirty="0" smtClean="0"/>
              <a:t>:</a:t>
            </a:r>
            <a:r>
              <a:rPr lang="de-DE" sz="3200" dirty="0" smtClean="0"/>
              <a:t> werden als Prügeldemokratien (d.h. autoritäre Pseudo-Demokratien, die vor allem die Arbeiterklasse unterdrücken) dargestellt	</a:t>
            </a: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Aft>
                <a:spcPts val="1200"/>
              </a:spcAft>
              <a:defRPr/>
            </a:pP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(3)	</a:t>
            </a:r>
            <a:r>
              <a:rPr kumimoji="0" lang="de-DE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Denkweisen:</a:t>
            </a: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Freund-Feind-Schema</a:t>
            </a:r>
            <a:r>
              <a:rPr lang="de-DE" sz="3200" dirty="0" smtClean="0"/>
              <a:t>; Denkschemata des Kalten Kriegs; Kritik nur der ‚anderen Seite‘</a:t>
            </a: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(4)	</a:t>
            </a:r>
            <a:r>
              <a:rPr kumimoji="0" lang="de-DE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Gesellschaft:</a:t>
            </a:r>
            <a:r>
              <a:rPr kumimoji="0" lang="de-D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Staatsgründung DDR; Abgrenzung von der BRD; Etablierung staatlicher Autorität; Systemkonkurrenz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arenBoth" startAt="3"/>
              <a:tabLst/>
              <a:defRPr/>
            </a:pPr>
            <a:endParaRPr kumimoji="0" lang="de-D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971550" marR="0" lvl="1" indent="-5143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arenBoth" startAt="3"/>
              <a:tabLst/>
              <a:defRPr/>
            </a:pPr>
            <a:endParaRPr kumimoji="0" lang="de-DE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0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smtClean="0"/>
              <a:t>Zeichenaspekte von Diskursen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600200"/>
            <a:ext cx="7632848" cy="3556992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de-DE" dirty="0" smtClean="0"/>
              <a:t>Ebene (1) dient der Abgrenzung eines Diskurses (Welche Texte werden betrachtet? Welche thematischen Aspekte in diesen Texten gehören zum Diskurs?)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de-DE" dirty="0" smtClean="0"/>
              <a:t>Ebene (2a) wird aus Ebene (2b) durch Dekodierung (bei Zeichensystemen, z.B. der Sprache) und/oder durch Interpretation nicht-kodierter Zeichen (z.B. Erkennen des Abgebildeten auf einem Bild) gewonnen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de-DE" dirty="0" smtClean="0"/>
              <a:t>Ebene (3) und Ebene (4) wird aus Ebene (2) erschlossen (durch Anzeichen- oder Anzeigeprozesse sowie Kommunikationsakte)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0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smtClean="0"/>
              <a:t>Zeichenaspekte von Diskursen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600200"/>
            <a:ext cx="7776864" cy="4925144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de-DE" dirty="0" smtClean="0"/>
              <a:t>Die Kombination von Mustern auf Ausdrucks- und Inhaltsebene, die einen Diskurs kennzeichnet, wird zum Anzeichen für bestimmte Denkweisen und Vorstellungen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de-DE" dirty="0" smtClean="0"/>
              <a:t>Ebene (4) erzeugt im Bereich, der durch (1) angegeben wird, eine Mentalität (Denkweisen: Ebene (3), und diese wiederum Textmengen (Ebene 2)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de-DE" dirty="0" smtClean="0"/>
              <a:t>Muster auf Ebene (2) sind daher </a:t>
            </a:r>
            <a:r>
              <a:rPr lang="de-DE" i="1" dirty="0" smtClean="0"/>
              <a:t>Anzeichen </a:t>
            </a:r>
            <a:r>
              <a:rPr lang="de-DE" dirty="0" smtClean="0"/>
              <a:t>(auch höherer Stufe, d.h. Anzeigen oder Kommunikationsakte) für die Ebenen (3) und (4)</a:t>
            </a:r>
          </a:p>
          <a:p>
            <a:pPr>
              <a:spcBef>
                <a:spcPts val="0"/>
              </a:spcBef>
              <a:spcAft>
                <a:spcPts val="1800"/>
              </a:spcAft>
              <a:buNone/>
            </a:pPr>
            <a:r>
              <a:rPr lang="de-DE" dirty="0" smtClean="0"/>
              <a:t>	Bei </a:t>
            </a:r>
            <a:r>
              <a:rPr lang="de-DE" dirty="0" err="1" smtClean="0"/>
              <a:t>Konventionalisierung</a:t>
            </a:r>
            <a:r>
              <a:rPr lang="de-DE" dirty="0" smtClean="0"/>
              <a:t>: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de-DE" dirty="0" smtClean="0"/>
              <a:t>Diskurse können zu „Zeichen 2. Ordnung“ werden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de-DE" dirty="0" smtClean="0"/>
              <a:t>Sie bestehen dann aus </a:t>
            </a:r>
            <a:r>
              <a:rPr lang="de-DE" dirty="0" err="1" smtClean="0"/>
              <a:t>konventionalisierten</a:t>
            </a:r>
            <a:r>
              <a:rPr lang="de-DE" dirty="0" smtClean="0"/>
              <a:t> Textmustern (Ebene 2), die feste Bedeutungen auf Ebene (3) und (4) haben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0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smtClean="0"/>
              <a:t>Hintergrund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600201"/>
            <a:ext cx="7560840" cy="3917032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/>
              <a:t>Modell </a:t>
            </a:r>
            <a:r>
              <a:rPr lang="de-DE" dirty="0" smtClean="0"/>
              <a:t>wurde entwickelt bei Überlegungen für das </a:t>
            </a:r>
            <a:r>
              <a:rPr lang="de-DE" dirty="0" smtClean="0"/>
              <a:t>Heft </a:t>
            </a:r>
            <a:r>
              <a:rPr lang="de-DE" dirty="0" smtClean="0"/>
              <a:t>der </a:t>
            </a:r>
            <a:r>
              <a:rPr lang="de-DE" i="1" dirty="0" smtClean="0"/>
              <a:t>Zeitschrift für </a:t>
            </a:r>
            <a:r>
              <a:rPr lang="de-DE" i="1" dirty="0" smtClean="0"/>
              <a:t>Semiotik</a:t>
            </a:r>
            <a:r>
              <a:rPr lang="de-DE" i="1" dirty="0" smtClean="0"/>
              <a:t> </a:t>
            </a:r>
            <a:r>
              <a:rPr lang="de-DE" i="1" dirty="0" smtClean="0"/>
              <a:t>35, 3-4</a:t>
            </a:r>
            <a:r>
              <a:rPr lang="de-DE" dirty="0" smtClean="0"/>
              <a:t> „Neue Methoden der Diskursanalyse“</a:t>
            </a:r>
          </a:p>
          <a:p>
            <a:r>
              <a:rPr lang="de-DE" dirty="0" smtClean="0"/>
              <a:t>Das Modell wird vorgestellt im Artikel:</a:t>
            </a:r>
            <a:r>
              <a:rPr lang="de-DE" dirty="0" smtClean="0"/>
              <a:t>	</a:t>
            </a:r>
            <a:endParaRPr lang="de-DE" dirty="0" smtClean="0"/>
          </a:p>
          <a:p>
            <a:pPr>
              <a:buNone/>
            </a:pPr>
            <a:r>
              <a:rPr lang="de-DE" sz="2200" dirty="0" smtClean="0"/>
              <a:t>	</a:t>
            </a:r>
            <a:r>
              <a:rPr lang="de-DE" sz="2200" dirty="0" smtClean="0"/>
              <a:t/>
            </a:r>
            <a:br>
              <a:rPr lang="de-DE" sz="2200" dirty="0" smtClean="0"/>
            </a:br>
            <a:r>
              <a:rPr lang="de-DE" sz="2200" dirty="0" smtClean="0"/>
              <a:t>Martin Siefkes (2014</a:t>
            </a:r>
            <a:r>
              <a:rPr lang="de-DE" sz="2200" dirty="0" smtClean="0"/>
              <a:t>), „Wie wir den Zusammenhang von Texten, Denken und Gesellschaft verstehen. Ein semiotisches 4-Ebenen-Modell der </a:t>
            </a:r>
            <a:r>
              <a:rPr lang="de-DE" sz="2200" dirty="0" smtClean="0"/>
              <a:t>Diskursanalyse“. </a:t>
            </a:r>
            <a:r>
              <a:rPr lang="de-DE" sz="2200" i="1" dirty="0" smtClean="0"/>
              <a:t>Zeitschrift für Semiotik 35, 3-4:</a:t>
            </a:r>
            <a:r>
              <a:rPr lang="de-DE" sz="2200" dirty="0" smtClean="0"/>
              <a:t> 353-391.</a:t>
            </a:r>
            <a:br>
              <a:rPr lang="de-DE" sz="2200" dirty="0" smtClean="0"/>
            </a:b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0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smtClean="0"/>
              <a:t>Multimodale Diskurse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600200"/>
            <a:ext cx="7560840" cy="3845024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de-DE" dirty="0" smtClean="0"/>
              <a:t>weiter vs. enger Multimodalitätsbegriff  (vgl. Fricke 2012: 47f)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de-DE" dirty="0" smtClean="0"/>
              <a:t>weit: mehrere Kodes bzw. Medien in einen Kode integriert (z.B. Bilder und Schriftsprache)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de-DE" dirty="0" smtClean="0"/>
              <a:t>eng: auch mehrere Sinnesmodalitäten beteiligt (z.B. Bilder und Musik)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de-DE" dirty="0" smtClean="0"/>
              <a:t>Multimodale Diskurse: z.B. Bilder, Sprache und Film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de-DE" dirty="0" smtClean="0"/>
              <a:t>Methoden der „multimodalen </a:t>
            </a:r>
            <a:r>
              <a:rPr lang="de-DE" dirty="0" err="1" smtClean="0"/>
              <a:t>Korpusanalyse</a:t>
            </a:r>
            <a:r>
              <a:rPr lang="de-DE" dirty="0" smtClean="0"/>
              <a:t>“ erforderlich (vgl. </a:t>
            </a:r>
            <a:r>
              <a:rPr lang="de-DE" dirty="0" err="1" smtClean="0"/>
              <a:t>Bateman</a:t>
            </a:r>
            <a:r>
              <a:rPr lang="de-DE" dirty="0" smtClean="0"/>
              <a:t>/Schmidt 2011; Schöps (in </a:t>
            </a:r>
            <a:r>
              <a:rPr lang="de-DE" dirty="0" err="1" smtClean="0"/>
              <a:t>Vorb</a:t>
            </a:r>
            <a:r>
              <a:rPr lang="de-DE" dirty="0" smtClean="0"/>
              <a:t>.))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0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067128" cy="1143000"/>
          </a:xfrm>
        </p:spPr>
        <p:txBody>
          <a:bodyPr>
            <a:normAutofit fontScale="90000"/>
          </a:bodyPr>
          <a:lstStyle/>
          <a:p>
            <a:r>
              <a:rPr lang="de-DE" sz="4000" dirty="0" smtClean="0"/>
              <a:t>Diskursmodelle in Bezug auf das semiotische 4-Ebenen-Modell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916832"/>
            <a:ext cx="7560840" cy="4637112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de-DE" dirty="0" smtClean="0"/>
              <a:t>Foucault und Kritische DA: Betonung der Ebene (4) ausgehend von Einzelbeispielen und allgemeiner Beschreibung der Textebene (2)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de-DE" dirty="0" smtClean="0"/>
              <a:t>Linguistische /semiotische DA: genauere Analyse der Ebene (2))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de-DE" dirty="0" err="1" smtClean="0"/>
              <a:t>Korpusanalyse</a:t>
            </a:r>
            <a:r>
              <a:rPr lang="de-DE" dirty="0" smtClean="0"/>
              <a:t>: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de-DE" dirty="0" smtClean="0"/>
              <a:t>Zusammenstellung des Korpus entspricht einer Festlegung auf Ebene (1)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de-DE" dirty="0" smtClean="0"/>
              <a:t>Quantitative Beschreibung der Ebene (2a)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de-DE" dirty="0" smtClean="0"/>
              <a:t>Kognitive DA fokussiert auf Ebene (3)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de-DE" dirty="0" smtClean="0"/>
              <a:t>Soziologische Diskursanalyse fokussiert auf Ebene (4)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0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smtClean="0"/>
              <a:t>Abgrenzung von Diskursen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600200"/>
            <a:ext cx="7560840" cy="5141168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de-DE" dirty="0" smtClean="0"/>
              <a:t>Wo endet ein Diskurs, wo beginnt der nächste?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de-DE" dirty="0" smtClean="0"/>
              <a:t>Diskurse lassen sich über Ebene (1) abgrenzen (Thema, Ort und Zeit der beteiligten Texte)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de-DE" dirty="0" smtClean="0"/>
              <a:t>Ein weiteres Kriterium sind intertextuelle Bezüge; wo sie fehlen, können manchmal auch bei Ähnlichkeit auf Ebenen (1) bis (4) Diskursgrenzen angenommen werden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de-DE" dirty="0" smtClean="0"/>
              <a:t>definitionsabhängig verschiedene Abgrenzungen ineinander greifender Diskurse möglich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de-DE" dirty="0" smtClean="0"/>
              <a:t>z.B. der Diskurs „Private vs. öffentliche Gesundheitsvorsorge“, der als Bestandteil der allgemeineren Diskurse „Gesundheit“ sowie „Privatisierung“ angesehen werden kann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de-DE" dirty="0" smtClean="0"/>
              <a:t>Einzelne Aussagen können daher unterschiedlichen Diskursen angehören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de-DE" dirty="0" smtClean="0"/>
              <a:t>Texte können zudem mehrere Diskurse enthalten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0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smtClean="0"/>
              <a:t>Literatur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7504" y="1412776"/>
            <a:ext cx="8892480" cy="5904656"/>
          </a:xfrm>
        </p:spPr>
        <p:txBody>
          <a:bodyPr>
            <a:normAutofit fontScale="47500" lnSpcReduction="20000"/>
          </a:bodyPr>
          <a:lstStyle/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dirty="0" smtClean="0"/>
              <a:t>Asher, Nicolas &amp; Alex </a:t>
            </a:r>
            <a:r>
              <a:rPr lang="en-US" dirty="0" err="1" smtClean="0"/>
              <a:t>Lascarides</a:t>
            </a:r>
            <a:r>
              <a:rPr lang="en-US" dirty="0" smtClean="0"/>
              <a:t> (2003), </a:t>
            </a:r>
            <a:r>
              <a:rPr lang="en-US" i="1" dirty="0" smtClean="0"/>
              <a:t>Logics of Conversation.</a:t>
            </a:r>
            <a:r>
              <a:rPr lang="en-US" dirty="0" smtClean="0"/>
              <a:t> Cambridge, MA: Cambridge University Press.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dirty="0" err="1" smtClean="0"/>
              <a:t>Bateman</a:t>
            </a:r>
            <a:r>
              <a:rPr lang="de-DE" dirty="0" smtClean="0"/>
              <a:t>, John &amp; Karl-Heinrich Schmidt (2011), </a:t>
            </a:r>
            <a:r>
              <a:rPr lang="de-DE" i="1" dirty="0" smtClean="0"/>
              <a:t>Multimodal Film Analysis. </a:t>
            </a:r>
            <a:r>
              <a:rPr lang="de-DE" i="1" dirty="0" err="1" smtClean="0"/>
              <a:t>How</a:t>
            </a:r>
            <a:r>
              <a:rPr lang="de-DE" i="1" dirty="0" smtClean="0"/>
              <a:t> Films </a:t>
            </a:r>
            <a:r>
              <a:rPr lang="de-DE" i="1" dirty="0" err="1" smtClean="0"/>
              <a:t>Mean</a:t>
            </a:r>
            <a:r>
              <a:rPr lang="de-DE" i="1" dirty="0" smtClean="0"/>
              <a:t>.</a:t>
            </a:r>
            <a:r>
              <a:rPr lang="de-DE" dirty="0" smtClean="0"/>
              <a:t> London: Routledge.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dirty="0" err="1" smtClean="0"/>
              <a:t>Betscher</a:t>
            </a:r>
            <a:r>
              <a:rPr lang="de-DE" dirty="0" smtClean="0"/>
              <a:t>, Silke (in </a:t>
            </a:r>
            <a:r>
              <a:rPr lang="de-DE" dirty="0" err="1" smtClean="0"/>
              <a:t>Vorb</a:t>
            </a:r>
            <a:r>
              <a:rPr lang="de-DE" dirty="0" smtClean="0"/>
              <a:t>.), </a:t>
            </a:r>
            <a:r>
              <a:rPr lang="de-DE" i="1" dirty="0" smtClean="0"/>
              <a:t>Von großen Brüdern und falschen Freunden. Visuelle Kalte-Kriegs-Diskurse in </a:t>
            </a:r>
            <a:r>
              <a:rPr lang="de-DE" i="1" dirty="0" err="1" smtClean="0"/>
              <a:t>ost</a:t>
            </a:r>
            <a:r>
              <a:rPr lang="de-DE" i="1" dirty="0" smtClean="0"/>
              <a:t>- und westdeutschen Nachkriegsillustrierten 1945-49</a:t>
            </a:r>
            <a:r>
              <a:rPr lang="de-DE" dirty="0" smtClean="0"/>
              <a:t>. Essen: Klartext.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dirty="0" err="1" smtClean="0"/>
              <a:t>Blommaert</a:t>
            </a:r>
            <a:r>
              <a:rPr lang="de-DE" dirty="0" smtClean="0"/>
              <a:t>, Jan (2005), </a:t>
            </a:r>
            <a:r>
              <a:rPr lang="de-DE" dirty="0" err="1" smtClean="0"/>
              <a:t>Discourse</a:t>
            </a:r>
            <a:r>
              <a:rPr lang="de-DE" dirty="0" smtClean="0"/>
              <a:t>. A Critical </a:t>
            </a:r>
            <a:r>
              <a:rPr lang="de-DE" dirty="0" err="1" smtClean="0"/>
              <a:t>Introduction</a:t>
            </a:r>
            <a:r>
              <a:rPr lang="de-DE" dirty="0" smtClean="0"/>
              <a:t>. Cambridge: CUP.</a:t>
            </a:r>
            <a:endParaRPr lang="en-US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dirty="0" smtClean="0"/>
              <a:t>Bubenhofer, Noah (2009), </a:t>
            </a:r>
            <a:r>
              <a:rPr lang="de-DE" i="1" dirty="0" smtClean="0"/>
              <a:t>Sprachgebrauchsmuster. </a:t>
            </a:r>
            <a:r>
              <a:rPr lang="de-DE" i="1" dirty="0" err="1" smtClean="0"/>
              <a:t>Korpuslinguistik</a:t>
            </a:r>
            <a:r>
              <a:rPr lang="de-DE" i="1" dirty="0" smtClean="0"/>
              <a:t> als Methode der Diskurs- und Kulturanalyse.</a:t>
            </a:r>
            <a:r>
              <a:rPr lang="de-DE" dirty="0" smtClean="0"/>
              <a:t> </a:t>
            </a:r>
            <a:r>
              <a:rPr lang="en-US" dirty="0" smtClean="0"/>
              <a:t>Berlin/New York: de </a:t>
            </a:r>
            <a:r>
              <a:rPr lang="en-US" dirty="0" err="1" smtClean="0"/>
              <a:t>Gruyter</a:t>
            </a:r>
            <a:r>
              <a:rPr lang="en-US" dirty="0" smtClean="0"/>
              <a:t>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dirty="0" err="1" smtClean="0"/>
              <a:t>Busse</a:t>
            </a:r>
            <a:r>
              <a:rPr lang="en-US" dirty="0" smtClean="0"/>
              <a:t>, Dietrich (2000), “</a:t>
            </a:r>
            <a:r>
              <a:rPr lang="en-US" dirty="0" err="1" smtClean="0"/>
              <a:t>Historische</a:t>
            </a:r>
            <a:r>
              <a:rPr lang="en-US" dirty="0" smtClean="0"/>
              <a:t> </a:t>
            </a:r>
            <a:r>
              <a:rPr lang="en-US" dirty="0" err="1" smtClean="0"/>
              <a:t>Diskurssemantik</a:t>
            </a:r>
            <a:r>
              <a:rPr lang="en-US" dirty="0" smtClean="0"/>
              <a:t>. </a:t>
            </a:r>
            <a:r>
              <a:rPr lang="en-US" dirty="0" err="1" smtClean="0"/>
              <a:t>Ein</a:t>
            </a:r>
            <a:r>
              <a:rPr lang="en-US" dirty="0" smtClean="0"/>
              <a:t> </a:t>
            </a:r>
            <a:r>
              <a:rPr lang="en-US" dirty="0" err="1" smtClean="0"/>
              <a:t>linguistischer</a:t>
            </a:r>
            <a:r>
              <a:rPr lang="en-US" dirty="0" smtClean="0"/>
              <a:t> </a:t>
            </a:r>
            <a:r>
              <a:rPr lang="en-US" dirty="0" err="1" smtClean="0"/>
              <a:t>Beitrag</a:t>
            </a:r>
            <a:r>
              <a:rPr lang="en-US" dirty="0" smtClean="0"/>
              <a:t> </a:t>
            </a:r>
            <a:r>
              <a:rPr lang="en-US" dirty="0" err="1" smtClean="0"/>
              <a:t>zur</a:t>
            </a:r>
            <a:r>
              <a:rPr lang="en-US" dirty="0" smtClean="0"/>
              <a:t> </a:t>
            </a:r>
            <a:r>
              <a:rPr lang="en-US" dirty="0" err="1" smtClean="0"/>
              <a:t>Analyse</a:t>
            </a:r>
            <a:r>
              <a:rPr lang="en-US" dirty="0" smtClean="0"/>
              <a:t> </a:t>
            </a:r>
            <a:r>
              <a:rPr lang="en-US" dirty="0" err="1" smtClean="0"/>
              <a:t>gesellschaftlichen</a:t>
            </a:r>
            <a:r>
              <a:rPr lang="en-US" dirty="0" smtClean="0"/>
              <a:t> </a:t>
            </a:r>
            <a:r>
              <a:rPr lang="en-US" dirty="0" err="1" smtClean="0"/>
              <a:t>Wissens</a:t>
            </a:r>
            <a:r>
              <a:rPr lang="en-US" dirty="0" smtClean="0"/>
              <a:t>”, in: </a:t>
            </a:r>
            <a:r>
              <a:rPr lang="de-DE" dirty="0" smtClean="0"/>
              <a:t>Anja </a:t>
            </a:r>
            <a:r>
              <a:rPr lang="de-DE" dirty="0" err="1" smtClean="0"/>
              <a:t>Stukenbrock</a:t>
            </a:r>
            <a:r>
              <a:rPr lang="de-DE" dirty="0" smtClean="0"/>
              <a:t> &amp; Joachim Scharloth (</a:t>
            </a:r>
            <a:r>
              <a:rPr lang="de-DE" dirty="0" err="1" smtClean="0"/>
              <a:t>eds</a:t>
            </a:r>
            <a:r>
              <a:rPr lang="de-DE" dirty="0" smtClean="0"/>
              <a:t>.), </a:t>
            </a:r>
            <a:r>
              <a:rPr lang="de-DE" i="1" dirty="0" smtClean="0"/>
              <a:t>Linguistische Diskursgeschichte</a:t>
            </a:r>
            <a:r>
              <a:rPr lang="de-DE" dirty="0" smtClean="0"/>
              <a:t>, 39-53.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dirty="0" smtClean="0"/>
              <a:t>Busse, Dietrich (2008), Diskurslinguistik als Epistemologie. Das </a:t>
            </a:r>
            <a:r>
              <a:rPr lang="de-DE" dirty="0" err="1" smtClean="0"/>
              <a:t>verstehensrelevante</a:t>
            </a:r>
            <a:r>
              <a:rPr lang="de-DE" dirty="0" smtClean="0"/>
              <a:t> Wissen als Gegenstand linguistischer Forschung, in: Warnke/Spitzmüller (</a:t>
            </a:r>
            <a:r>
              <a:rPr lang="de-DE" dirty="0" err="1" smtClean="0"/>
              <a:t>eds</a:t>
            </a:r>
            <a:r>
              <a:rPr lang="de-DE" dirty="0" smtClean="0"/>
              <a:t>.), </a:t>
            </a:r>
            <a:r>
              <a:rPr lang="en-US" i="1" dirty="0" err="1" smtClean="0"/>
              <a:t>Methoden</a:t>
            </a:r>
            <a:r>
              <a:rPr lang="en-US" i="1" dirty="0" smtClean="0"/>
              <a:t> </a:t>
            </a:r>
            <a:r>
              <a:rPr lang="en-US" i="1" dirty="0" err="1" smtClean="0"/>
              <a:t>der</a:t>
            </a:r>
            <a:r>
              <a:rPr lang="en-US" i="1" dirty="0" smtClean="0"/>
              <a:t> </a:t>
            </a:r>
            <a:r>
              <a:rPr lang="en-US" i="1" dirty="0" err="1" smtClean="0"/>
              <a:t>Diskurslinguistik</a:t>
            </a:r>
            <a:r>
              <a:rPr lang="de-DE" dirty="0" smtClean="0"/>
              <a:t>, 57-87.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GB" dirty="0" smtClean="0"/>
              <a:t>Fillmore, Charles (1982), “Frame semantics”,</a:t>
            </a:r>
            <a:r>
              <a:rPr lang="en-GB" i="1" dirty="0" smtClean="0"/>
              <a:t> </a:t>
            </a:r>
            <a:r>
              <a:rPr lang="en-GB" dirty="0" smtClean="0"/>
              <a:t>in:</a:t>
            </a:r>
            <a:r>
              <a:rPr lang="en-GB" i="1" dirty="0" smtClean="0"/>
              <a:t> Linguistics in the Morning Calm. Papers presented at the Seoul International Conference on Linguistics.</a:t>
            </a:r>
            <a:r>
              <a:rPr lang="en-GB" dirty="0" smtClean="0"/>
              <a:t> Seoul: Hanshin, 111-137.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dirty="0" smtClean="0"/>
              <a:t>Fricke, Ellen (2012),</a:t>
            </a:r>
            <a:r>
              <a:rPr lang="de-DE" i="1" dirty="0" smtClean="0"/>
              <a:t> Grammatik multimodal. Wie Wörter und Gesten zusammenwirken</a:t>
            </a:r>
            <a:r>
              <a:rPr lang="de-DE" dirty="0" smtClean="0"/>
              <a:t>. </a:t>
            </a:r>
            <a:r>
              <a:rPr lang="en-US" dirty="0" smtClean="0"/>
              <a:t>Berlin </a:t>
            </a:r>
            <a:r>
              <a:rPr lang="en-US" dirty="0" err="1" smtClean="0"/>
              <a:t>u.a</a:t>
            </a:r>
            <a:r>
              <a:rPr lang="en-US" dirty="0" smtClean="0"/>
              <a:t>.: de </a:t>
            </a:r>
            <a:r>
              <a:rPr lang="en-US" dirty="0" err="1" smtClean="0"/>
              <a:t>Gruyter</a:t>
            </a:r>
            <a:r>
              <a:rPr lang="en-US" dirty="0" smtClean="0"/>
              <a:t>.</a:t>
            </a:r>
            <a:endParaRPr lang="de-DE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dirty="0" smtClean="0"/>
              <a:t>Kamp, Hans &amp; </a:t>
            </a:r>
            <a:r>
              <a:rPr lang="en-US" dirty="0" err="1" smtClean="0"/>
              <a:t>Uwe</a:t>
            </a:r>
            <a:r>
              <a:rPr lang="en-US" dirty="0" smtClean="0"/>
              <a:t> </a:t>
            </a:r>
            <a:r>
              <a:rPr lang="en-US" dirty="0" err="1" smtClean="0"/>
              <a:t>Reyle</a:t>
            </a:r>
            <a:r>
              <a:rPr lang="en-US" dirty="0" smtClean="0"/>
              <a:t> (1993), </a:t>
            </a:r>
            <a:r>
              <a:rPr lang="en-US" i="1" dirty="0" smtClean="0"/>
              <a:t>From Discourse to Logic: Introduction to Model-theoretic Semantics of Natural Language, Formal Logic and Discourse Representation Theory.</a:t>
            </a:r>
            <a:r>
              <a:rPr lang="en-US" dirty="0" smtClean="0"/>
              <a:t> Dordrecht: </a:t>
            </a:r>
            <a:r>
              <a:rPr lang="en-US" dirty="0" err="1" smtClean="0"/>
              <a:t>Kluwer</a:t>
            </a:r>
            <a:r>
              <a:rPr lang="en-US" dirty="0" smtClean="0"/>
              <a:t>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dirty="0" smtClean="0"/>
              <a:t>Kress, </a:t>
            </a:r>
            <a:r>
              <a:rPr lang="en-US" dirty="0" err="1" smtClean="0"/>
              <a:t>Gunther</a:t>
            </a:r>
            <a:r>
              <a:rPr lang="en-US" dirty="0" smtClean="0"/>
              <a:t> R. &amp; Theo Van </a:t>
            </a:r>
            <a:r>
              <a:rPr lang="en-US" dirty="0" err="1" smtClean="0"/>
              <a:t>Leeuwen</a:t>
            </a:r>
            <a:r>
              <a:rPr lang="en-US" dirty="0" smtClean="0"/>
              <a:t> (1996), </a:t>
            </a:r>
            <a:r>
              <a:rPr lang="en-US" i="1" dirty="0" smtClean="0"/>
              <a:t>Reading Images: The Grammar of Visual Design</a:t>
            </a:r>
            <a:r>
              <a:rPr lang="en-US" dirty="0" smtClean="0"/>
              <a:t>. New York: </a:t>
            </a:r>
            <a:r>
              <a:rPr lang="en-US" dirty="0" err="1" smtClean="0"/>
              <a:t>Routledge</a:t>
            </a:r>
            <a:r>
              <a:rPr lang="en-US" dirty="0" smtClean="0"/>
              <a:t>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dirty="0" err="1" smtClean="0"/>
              <a:t>Leeuwen</a:t>
            </a:r>
            <a:r>
              <a:rPr lang="en-US" dirty="0" smtClean="0"/>
              <a:t>, Theo Van (2005), Introducing Social Semiotics. New York: </a:t>
            </a:r>
            <a:r>
              <a:rPr lang="en-US" dirty="0" err="1" smtClean="0"/>
              <a:t>Routledge</a:t>
            </a:r>
            <a:r>
              <a:rPr lang="en-US" dirty="0" smtClean="0"/>
              <a:t>.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dirty="0" err="1" smtClean="0"/>
              <a:t>Warnke</a:t>
            </a:r>
            <a:r>
              <a:rPr lang="en-US" dirty="0" smtClean="0"/>
              <a:t>, Ingo &amp; </a:t>
            </a:r>
            <a:r>
              <a:rPr lang="en-US" dirty="0" err="1" smtClean="0"/>
              <a:t>Jürgen</a:t>
            </a:r>
            <a:r>
              <a:rPr lang="en-US" dirty="0" smtClean="0"/>
              <a:t> </a:t>
            </a:r>
            <a:r>
              <a:rPr lang="en-US" dirty="0" err="1" smtClean="0"/>
              <a:t>Spitzmüller</a:t>
            </a:r>
            <a:r>
              <a:rPr lang="en-US" dirty="0" smtClean="0"/>
              <a:t> (2008), “</a:t>
            </a:r>
            <a:r>
              <a:rPr lang="en-US" dirty="0" err="1" smtClean="0"/>
              <a:t>Methoden</a:t>
            </a:r>
            <a:r>
              <a:rPr lang="en-US" dirty="0" smtClean="0"/>
              <a:t> und </a:t>
            </a:r>
            <a:r>
              <a:rPr lang="en-US" dirty="0" err="1" smtClean="0"/>
              <a:t>Methodologie</a:t>
            </a:r>
            <a:r>
              <a:rPr lang="en-US" dirty="0" smtClean="0"/>
              <a:t>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Diskurslinguistik</a:t>
            </a:r>
            <a:r>
              <a:rPr lang="en-US" dirty="0" smtClean="0"/>
              <a:t>”, in: Dies. (eds.) </a:t>
            </a:r>
            <a:r>
              <a:rPr lang="en-US" i="1" dirty="0" err="1" smtClean="0"/>
              <a:t>Methoden</a:t>
            </a:r>
            <a:r>
              <a:rPr lang="en-US" i="1" dirty="0" smtClean="0"/>
              <a:t> </a:t>
            </a:r>
            <a:r>
              <a:rPr lang="en-US" i="1" dirty="0" err="1" smtClean="0"/>
              <a:t>der</a:t>
            </a:r>
            <a:r>
              <a:rPr lang="en-US" i="1" dirty="0" smtClean="0"/>
              <a:t> </a:t>
            </a:r>
            <a:r>
              <a:rPr lang="en-US" i="1" dirty="0" err="1" smtClean="0"/>
              <a:t>Diskurslinguistik</a:t>
            </a:r>
            <a:r>
              <a:rPr lang="en-US" dirty="0" smtClean="0"/>
              <a:t>. Berlin/New York: de </a:t>
            </a:r>
            <a:r>
              <a:rPr lang="en-US" dirty="0" err="1" smtClean="0"/>
              <a:t>Gruyter</a:t>
            </a:r>
            <a:r>
              <a:rPr lang="en-US" dirty="0" smtClean="0"/>
              <a:t>.</a:t>
            </a:r>
            <a:endParaRPr lang="de-DE" dirty="0" smtClean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dirty="0" smtClean="0"/>
              <a:t>Ziem, Alexander (2008), </a:t>
            </a:r>
            <a:r>
              <a:rPr lang="de-DE" i="1" dirty="0" smtClean="0"/>
              <a:t>Frames und sprachliches Wissen. Kognitive Aspekte der semantischen Kompetenz</a:t>
            </a:r>
            <a:r>
              <a:rPr lang="de-DE" dirty="0" smtClean="0"/>
              <a:t>. Berlin/New York: de </a:t>
            </a:r>
            <a:r>
              <a:rPr lang="de-DE" dirty="0" err="1" smtClean="0"/>
              <a:t>Gruyter</a:t>
            </a:r>
            <a:r>
              <a:rPr lang="de-DE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0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smtClean="0"/>
              <a:t>Foucault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600201"/>
            <a:ext cx="7560840" cy="3628999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dirty="0" smtClean="0"/>
              <a:t>Regeln des Diskurses definieren (für ein bestimmtes Thema oder Wissensgebiet), was sagbar ist, bei welchen Anlässen es gesagt wird, usw.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dirty="0" smtClean="0"/>
              <a:t>Sinnzusammenhang, der Machtstrukturen als Grundlage hat, aber diese auch wieder erzeugt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dirty="0" smtClean="0"/>
              <a:t>Diskurse können sprachliche und nicht-sprachliche Aspekte haben (z.B. Architektur)</a:t>
            </a:r>
          </a:p>
          <a:p>
            <a:pPr marL="971550" lvl="1" indent="-514350">
              <a:buAutoNum type="arabicParenBoth"/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0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smtClean="0"/>
              <a:t>Foucault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600201"/>
            <a:ext cx="7560840" cy="3340967"/>
          </a:xfrm>
        </p:spPr>
        <p:txBody>
          <a:bodyPr>
            <a:normAutofit fontScale="85000" lnSpcReduction="10000"/>
          </a:bodyPr>
          <a:lstStyle/>
          <a:p>
            <a:pPr marL="504000">
              <a:buNone/>
            </a:pPr>
            <a:r>
              <a:rPr lang="de-DE" i="1" dirty="0" smtClean="0"/>
              <a:t>	</a:t>
            </a:r>
            <a:r>
              <a:rPr lang="de-DE" sz="2400" dirty="0" smtClean="0"/>
              <a:t>„</a:t>
            </a:r>
            <a:r>
              <a:rPr lang="de-DE" sz="2400" i="1" dirty="0" smtClean="0"/>
              <a:t>Diskurs </a:t>
            </a:r>
            <a:r>
              <a:rPr lang="de-DE" sz="2400" dirty="0" smtClean="0"/>
              <a:t>definiert er [Foucault] als </a:t>
            </a:r>
            <a:r>
              <a:rPr lang="de-DE" sz="2400" i="1" dirty="0" smtClean="0"/>
              <a:t>eine Menge von Aussagen, die einem gemeinsamen Formationssystem angehören</a:t>
            </a:r>
            <a:r>
              <a:rPr lang="de-DE" sz="2400" dirty="0" smtClean="0"/>
              <a:t>. Wichtig ist ihm dabei, dass Aussagen nicht mit Äußerungen gleichgesetzt werden. Aussagen (als </a:t>
            </a:r>
            <a:r>
              <a:rPr lang="de-DE" sz="2400" dirty="0" err="1" smtClean="0"/>
              <a:t>enoncés</a:t>
            </a:r>
            <a:r>
              <a:rPr lang="de-DE" sz="2400" dirty="0" smtClean="0"/>
              <a:t>) sind offenbar abstrakte Größen, die in verschiedener sprachlicher Gestalt auftreten können“ (Busse 2000: 40).</a:t>
            </a:r>
          </a:p>
          <a:p>
            <a:pPr marL="504000">
              <a:buNone/>
            </a:pPr>
            <a:endParaRPr lang="de-DE" dirty="0" smtClean="0"/>
          </a:p>
          <a:p>
            <a:pPr>
              <a:spcAft>
                <a:spcPts val="600"/>
              </a:spcAft>
              <a:buFont typeface="Wingdings"/>
              <a:buChar char="Ø"/>
            </a:pPr>
            <a:r>
              <a:rPr lang="de-DE" dirty="0" smtClean="0"/>
              <a:t>Unterschied </a:t>
            </a:r>
            <a:r>
              <a:rPr lang="de-DE" i="1" dirty="0" smtClean="0"/>
              <a:t>Diskursanalyse </a:t>
            </a:r>
            <a:r>
              <a:rPr lang="de-DE" i="1" dirty="0" smtClean="0">
                <a:latin typeface="Times New Roman" pitchFamily="18" charset="0"/>
                <a:cs typeface="Times New Roman" pitchFamily="18" charset="0"/>
              </a:rPr>
              <a:t>↔</a:t>
            </a:r>
            <a:r>
              <a:rPr lang="de-DE" i="1" dirty="0" smtClean="0">
                <a:latin typeface="Arial Unicode MS"/>
                <a:ea typeface="Arial Unicode MS"/>
                <a:cs typeface="Arial Unicode MS"/>
              </a:rPr>
              <a:t> </a:t>
            </a:r>
            <a:r>
              <a:rPr lang="de-DE" i="1" dirty="0" err="1" smtClean="0"/>
              <a:t>Korpusanalyse</a:t>
            </a:r>
            <a:endParaRPr lang="de-DE" i="1" dirty="0" smtClean="0"/>
          </a:p>
          <a:p>
            <a:pPr>
              <a:buFont typeface="Wingdings"/>
              <a:buChar char="Ø"/>
            </a:pPr>
            <a:r>
              <a:rPr lang="de-DE" dirty="0" err="1" smtClean="0"/>
              <a:t>Korpusanalyse</a:t>
            </a:r>
            <a:r>
              <a:rPr lang="de-DE" dirty="0" smtClean="0"/>
              <a:t> als Methode der Diskursanalyse</a:t>
            </a:r>
          </a:p>
          <a:p>
            <a:pPr>
              <a:buNone/>
            </a:pPr>
            <a:endParaRPr lang="de-DE" i="1" dirty="0" smtClean="0"/>
          </a:p>
          <a:p>
            <a:pPr marL="971550" lvl="1" indent="-514350">
              <a:buAutoNum type="arabicParenBoth"/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0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smtClean="0"/>
              <a:t>Diskurslinguistik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600201"/>
            <a:ext cx="7560840" cy="3628999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1800"/>
              </a:spcAft>
              <a:buNone/>
            </a:pPr>
            <a:r>
              <a:rPr lang="de-DE" sz="2400" dirty="0" smtClean="0"/>
              <a:t>In 2 Lager gespalten (vgl. Warnke/Spitzmüller 2008: 18f):</a:t>
            </a:r>
          </a:p>
          <a:p>
            <a:pPr marL="432000" indent="-432000">
              <a:spcBef>
                <a:spcPts val="600"/>
              </a:spcBef>
              <a:spcAft>
                <a:spcPts val="1800"/>
              </a:spcAft>
              <a:buNone/>
            </a:pPr>
            <a:r>
              <a:rPr lang="de-DE" sz="2400" dirty="0" smtClean="0"/>
              <a:t>1.	Kritische Diskursanalyse: Macht- und Gesellschaftsstrukturen sind essentiell für Diskurse</a:t>
            </a:r>
          </a:p>
          <a:p>
            <a:pPr marL="432000" indent="-432000">
              <a:spcBef>
                <a:spcPts val="600"/>
              </a:spcBef>
              <a:spcAft>
                <a:spcPts val="1800"/>
              </a:spcAft>
              <a:buAutoNum type="arabicPeriod" startAt="2"/>
            </a:pPr>
            <a:r>
              <a:rPr lang="de-DE" sz="2400" dirty="0" smtClean="0"/>
              <a:t>Diskurssemantik: Semantik oberhalb der Textebene</a:t>
            </a:r>
          </a:p>
          <a:p>
            <a:pPr marL="457200" indent="-457200">
              <a:spcBef>
                <a:spcPts val="600"/>
              </a:spcBef>
              <a:spcAft>
                <a:spcPts val="1800"/>
              </a:spcAft>
              <a:buFont typeface="Wingdings"/>
              <a:buChar char="Ø"/>
            </a:pPr>
            <a:r>
              <a:rPr lang="de-DE" sz="2400" i="1" dirty="0" smtClean="0"/>
              <a:t>Semiotik ermöglicht die Verbindung</a:t>
            </a:r>
          </a:p>
          <a:p>
            <a:pPr marL="457200" indent="-457200">
              <a:spcBef>
                <a:spcPts val="600"/>
              </a:spcBef>
              <a:spcAft>
                <a:spcPts val="1800"/>
              </a:spcAft>
              <a:buNone/>
            </a:pPr>
            <a:endParaRPr lang="de-DE" sz="2400" dirty="0" smtClean="0"/>
          </a:p>
          <a:p>
            <a:pPr marL="971550" lvl="1" indent="-514350">
              <a:buAutoNum type="arabicParenBoth"/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0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smtClean="0"/>
              <a:t>Critical </a:t>
            </a:r>
            <a:r>
              <a:rPr lang="de-DE" sz="4000" dirty="0" err="1" smtClean="0"/>
              <a:t>Discourse</a:t>
            </a:r>
            <a:r>
              <a:rPr lang="de-DE" sz="4000" dirty="0" smtClean="0"/>
              <a:t> Analysis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600201"/>
            <a:ext cx="7776864" cy="3773015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dirty="0" smtClean="0"/>
              <a:t>Empirische Daten werden in sozialen Kontext gesetzt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dirty="0" smtClean="0"/>
              <a:t>Kritisch: Interessen hinter dem Diskurs werden aufgezeigt (wer sagt was </a:t>
            </a:r>
            <a:r>
              <a:rPr lang="de-DE" i="1" dirty="0" smtClean="0"/>
              <a:t>warum?</a:t>
            </a:r>
            <a:r>
              <a:rPr lang="de-DE" dirty="0" smtClean="0"/>
              <a:t>)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dirty="0" smtClean="0"/>
              <a:t>Norman </a:t>
            </a:r>
            <a:r>
              <a:rPr lang="de-DE" dirty="0" err="1" smtClean="0"/>
              <a:t>Fairclough</a:t>
            </a:r>
            <a:r>
              <a:rPr lang="de-DE" dirty="0" smtClean="0"/>
              <a:t>, </a:t>
            </a:r>
            <a:r>
              <a:rPr lang="de-DE" dirty="0" err="1" smtClean="0"/>
              <a:t>Teun</a:t>
            </a:r>
            <a:r>
              <a:rPr lang="de-DE" dirty="0" smtClean="0"/>
              <a:t> van Dijk, Ruth </a:t>
            </a:r>
            <a:r>
              <a:rPr lang="de-DE" dirty="0" err="1" smtClean="0"/>
              <a:t>Wodak</a:t>
            </a:r>
            <a:r>
              <a:rPr lang="de-DE" dirty="0" smtClean="0"/>
              <a:t>, Siegfried Jäger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dirty="0" smtClean="0"/>
              <a:t>Theo van </a:t>
            </a:r>
            <a:r>
              <a:rPr lang="de-DE" dirty="0" err="1" smtClean="0"/>
              <a:t>Leeuwen</a:t>
            </a:r>
            <a:r>
              <a:rPr lang="de-DE" dirty="0" smtClean="0"/>
              <a:t> („</a:t>
            </a:r>
            <a:r>
              <a:rPr lang="de-DE" dirty="0" err="1" smtClean="0"/>
              <a:t>Social</a:t>
            </a:r>
            <a:r>
              <a:rPr lang="de-DE" dirty="0" smtClean="0"/>
              <a:t> </a:t>
            </a:r>
            <a:r>
              <a:rPr lang="de-DE" dirty="0" err="1" smtClean="0"/>
              <a:t>semiotics</a:t>
            </a:r>
            <a:r>
              <a:rPr lang="de-DE" dirty="0" smtClean="0"/>
              <a:t>“), Gunther R. Kress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dirty="0" smtClean="0"/>
              <a:t>Soziolinguistik: z.B. Jan </a:t>
            </a:r>
            <a:r>
              <a:rPr lang="de-DE" dirty="0" err="1" smtClean="0"/>
              <a:t>Blommaert</a:t>
            </a:r>
            <a:endParaRPr lang="de-DE" dirty="0" smtClean="0"/>
          </a:p>
          <a:p>
            <a:pPr>
              <a:spcBef>
                <a:spcPts val="600"/>
              </a:spcBef>
              <a:spcAft>
                <a:spcPts val="1800"/>
              </a:spcAft>
              <a:buFont typeface="Wingdings"/>
              <a:buChar char="Ø"/>
            </a:pPr>
            <a:r>
              <a:rPr lang="de-DE" sz="2200" dirty="0" smtClean="0"/>
              <a:t>Bezug auf das Konzept der „</a:t>
            </a:r>
            <a:r>
              <a:rPr lang="de-DE" sz="2200" dirty="0" err="1" smtClean="0"/>
              <a:t>longue</a:t>
            </a:r>
            <a:r>
              <a:rPr lang="de-DE" sz="2200" dirty="0" smtClean="0"/>
              <a:t> </a:t>
            </a:r>
            <a:r>
              <a:rPr lang="de-DE" sz="2200" dirty="0" err="1" smtClean="0"/>
              <a:t>durée</a:t>
            </a:r>
            <a:r>
              <a:rPr lang="de-DE" sz="2200" dirty="0" smtClean="0"/>
              <a:t>“ der Geschichtswissenschaft (frz. „</a:t>
            </a:r>
            <a:r>
              <a:rPr lang="de-DE" sz="2200" dirty="0" err="1" smtClean="0"/>
              <a:t>Annales</a:t>
            </a:r>
            <a:r>
              <a:rPr lang="de-DE" sz="2200" dirty="0" smtClean="0"/>
              <a:t>“-Schule – Marc Bloch, Fernand Braudel): Betrachtung langfristiger gesellschaftlicher und kultureller Entwicklungen</a:t>
            </a:r>
          </a:p>
          <a:p>
            <a:pPr marL="971550" lvl="1" indent="-514350">
              <a:buAutoNum type="arabicParenBoth"/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0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err="1" smtClean="0"/>
              <a:t>Korpusanalyse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600201"/>
            <a:ext cx="7560840" cy="3917032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dirty="0" smtClean="0"/>
              <a:t>„Sprachgebrauchsmuster“ (Bubenhofer 2009)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dirty="0" smtClean="0"/>
              <a:t>Diskurs als Muster, die primär auf der Ausdrucksebene verortet werden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dirty="0" smtClean="0"/>
              <a:t>Nachteil: es wird kein Verfahren angegeben, das inhaltliche Muster findet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dirty="0" smtClean="0"/>
              <a:t>Wissensstrukturen oder bloße Formulierungskonventionen?</a:t>
            </a:r>
          </a:p>
          <a:p>
            <a:pPr marL="971550" lvl="1" indent="-514350">
              <a:buAutoNum type="arabicParenBoth"/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0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smtClean="0"/>
              <a:t>Frames im Diskurs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600200"/>
            <a:ext cx="7560840" cy="4709120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dirty="0" smtClean="0"/>
              <a:t>Frames sind Strukturen, die Weltwissen enthalten (Fillmore 1982; Ziem 2008)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dirty="0" smtClean="0"/>
              <a:t>Frames enthalten Hintergrundwissen, das im Textverstehen aktiviert wird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dirty="0" smtClean="0"/>
              <a:t>Klaus-Peter </a:t>
            </a:r>
            <a:r>
              <a:rPr lang="de-DE" dirty="0" err="1" smtClean="0"/>
              <a:t>Konerding</a:t>
            </a:r>
            <a:r>
              <a:rPr lang="de-DE" dirty="0" smtClean="0"/>
              <a:t>; Alexander Ziem; Dietrich Busse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dirty="0" smtClean="0"/>
              <a:t>Diskurse und Frames</a:t>
            </a:r>
          </a:p>
          <a:p>
            <a:pPr lvl="1">
              <a:spcBef>
                <a:spcPts val="600"/>
              </a:spcBef>
              <a:spcAft>
                <a:spcPts val="1800"/>
              </a:spcAft>
            </a:pPr>
            <a:r>
              <a:rPr lang="de-DE" dirty="0" smtClean="0"/>
              <a:t>Diskurs ein bestimmter Typ von (Meta-)Frame?</a:t>
            </a:r>
          </a:p>
          <a:p>
            <a:pPr lvl="1">
              <a:spcBef>
                <a:spcPts val="600"/>
              </a:spcBef>
              <a:spcAft>
                <a:spcPts val="1800"/>
              </a:spcAft>
            </a:pPr>
            <a:r>
              <a:rPr lang="de-DE" dirty="0" smtClean="0"/>
              <a:t>über „</a:t>
            </a:r>
            <a:r>
              <a:rPr lang="de-DE" dirty="0" err="1" smtClean="0"/>
              <a:t>Constraints</a:t>
            </a:r>
            <a:r>
              <a:rPr lang="de-DE" dirty="0" smtClean="0"/>
              <a:t>“ der Verwendung von Frames in Texten?</a:t>
            </a:r>
          </a:p>
          <a:p>
            <a:pPr lvl="1">
              <a:spcBef>
                <a:spcPts val="600"/>
              </a:spcBef>
              <a:spcAft>
                <a:spcPts val="1800"/>
              </a:spcAft>
            </a:pPr>
            <a:r>
              <a:rPr lang="de-DE" dirty="0" smtClean="0"/>
              <a:t>als Bezüge zwischen Frames:</a:t>
            </a:r>
            <a:br>
              <a:rPr lang="de-DE" dirty="0" smtClean="0"/>
            </a:br>
            <a:r>
              <a:rPr lang="de-DE" dirty="0" smtClean="0"/>
              <a:t>z.B. „Homosexualität als Krankheit“, „Migration als Vermischung verschiedener Zutaten [‚</a:t>
            </a:r>
            <a:r>
              <a:rPr lang="de-DE" dirty="0" err="1" smtClean="0"/>
              <a:t>melting</a:t>
            </a:r>
            <a:r>
              <a:rPr lang="de-DE" dirty="0" smtClean="0"/>
              <a:t> </a:t>
            </a:r>
            <a:r>
              <a:rPr lang="de-DE" dirty="0" err="1" smtClean="0"/>
              <a:t>pot</a:t>
            </a:r>
            <a:r>
              <a:rPr lang="de-DE" dirty="0" smtClean="0"/>
              <a:t>‘-Diskurs]“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eck 15"/>
          <p:cNvSpPr/>
          <p:nvPr/>
        </p:nvSpPr>
        <p:spPr>
          <a:xfrm>
            <a:off x="0" y="0"/>
            <a:ext cx="9144000" cy="7029400"/>
          </a:xfrm>
          <a:prstGeom prst="rect">
            <a:avLst/>
          </a:prstGeom>
          <a:gradFill>
            <a:gsLst>
              <a:gs pos="0">
                <a:schemeClr val="bg1">
                  <a:lumMod val="95000"/>
                  <a:alpha val="30000"/>
                </a:schemeClr>
              </a:gs>
              <a:gs pos="50000">
                <a:schemeClr val="bg2">
                  <a:lumMod val="75000"/>
                  <a:alpha val="7000"/>
                </a:schemeClr>
              </a:gs>
              <a:gs pos="100000">
                <a:schemeClr val="accent4">
                  <a:lumMod val="60000"/>
                  <a:lumOff val="40000"/>
                  <a:alpha val="22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067128" cy="1143000"/>
          </a:xfrm>
        </p:spPr>
        <p:txBody>
          <a:bodyPr>
            <a:normAutofit/>
          </a:bodyPr>
          <a:lstStyle/>
          <a:p>
            <a:r>
              <a:rPr lang="de-DE" sz="4000" dirty="0" smtClean="0"/>
              <a:t>DRT / SDRT</a:t>
            </a:r>
            <a:endParaRPr lang="de-DE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99592" y="1600200"/>
            <a:ext cx="7704856" cy="4525963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dirty="0" smtClean="0"/>
              <a:t>Angloamerikanischer Raum: „</a:t>
            </a:r>
            <a:r>
              <a:rPr lang="de-DE" dirty="0" err="1" smtClean="0"/>
              <a:t>discourse</a:t>
            </a:r>
            <a:r>
              <a:rPr lang="de-DE" dirty="0" smtClean="0"/>
              <a:t> </a:t>
            </a:r>
            <a:r>
              <a:rPr lang="de-DE" dirty="0" err="1" smtClean="0"/>
              <a:t>analysis</a:t>
            </a:r>
            <a:r>
              <a:rPr lang="de-DE" dirty="0" smtClean="0"/>
              <a:t>“ als Gesprächsanalyse oder sogar allgemein als „Textanalyse“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dirty="0" smtClean="0"/>
              <a:t>Z.B. DRT („</a:t>
            </a:r>
            <a:r>
              <a:rPr lang="de-DE" dirty="0" err="1" smtClean="0"/>
              <a:t>discourse</a:t>
            </a:r>
            <a:r>
              <a:rPr lang="de-DE" dirty="0" smtClean="0"/>
              <a:t> </a:t>
            </a:r>
            <a:r>
              <a:rPr lang="de-DE" dirty="0" err="1" smtClean="0"/>
              <a:t>representation</a:t>
            </a:r>
            <a:r>
              <a:rPr lang="de-DE" dirty="0" smtClean="0"/>
              <a:t> </a:t>
            </a:r>
            <a:r>
              <a:rPr lang="de-DE" dirty="0" err="1" smtClean="0"/>
              <a:t>theory</a:t>
            </a:r>
            <a:r>
              <a:rPr lang="de-DE" dirty="0" smtClean="0"/>
              <a:t>“; Kamp/</a:t>
            </a:r>
            <a:r>
              <a:rPr lang="de-DE" dirty="0" err="1" smtClean="0"/>
              <a:t>Reyle</a:t>
            </a:r>
            <a:r>
              <a:rPr lang="de-DE" dirty="0" smtClean="0"/>
              <a:t> 1993) und SDRT (Asher/</a:t>
            </a:r>
            <a:r>
              <a:rPr lang="de-DE" dirty="0" err="1" smtClean="0"/>
              <a:t>Lascarides</a:t>
            </a:r>
            <a:r>
              <a:rPr lang="de-DE" dirty="0" smtClean="0"/>
              <a:t> 2003)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dirty="0" smtClean="0"/>
              <a:t>Vorteil: präzise linguistisch fassbar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dirty="0" smtClean="0"/>
              <a:t>Nachteil: als Synonym für „Textanalyse“ sinnlos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dirty="0" smtClean="0"/>
              <a:t>Perspektive: Repräsentation des Inhalts (Diskurselemente, Aussagen) in logischer Form</a:t>
            </a:r>
            <a:br>
              <a:rPr lang="de-DE" dirty="0" smtClean="0"/>
            </a:br>
            <a:r>
              <a:rPr lang="de-DE" dirty="0" smtClean="0"/>
              <a:t>Analyse rhetorischer Relationen (z.B. „Narration“, „Explanation“) führt zu Gattungen</a:t>
            </a:r>
          </a:p>
          <a:p>
            <a:pPr>
              <a:spcBef>
                <a:spcPts val="600"/>
              </a:spcBef>
              <a:spcAft>
                <a:spcPts val="1800"/>
              </a:spcAft>
            </a:pPr>
            <a:r>
              <a:rPr lang="de-DE" dirty="0" err="1" smtClean="0"/>
              <a:t>Microebene</a:t>
            </a:r>
            <a:r>
              <a:rPr lang="de-DE" dirty="0" smtClean="0"/>
              <a:t> vs. </a:t>
            </a:r>
            <a:r>
              <a:rPr lang="de-DE" dirty="0" err="1" smtClean="0"/>
              <a:t>Macroebene</a:t>
            </a:r>
            <a:r>
              <a:rPr lang="de-DE" dirty="0" smtClean="0"/>
              <a:t> von Diskursen</a:t>
            </a:r>
          </a:p>
          <a:p>
            <a:pPr marL="971550" lvl="1" indent="-514350">
              <a:buAutoNum type="arabicParenBoth"/>
            </a:pPr>
            <a:endParaRPr lang="de-D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1365</Words>
  <Application>Microsoft Office PowerPoint</Application>
  <PresentationFormat>Bildschirmpräsentation (4:3)</PresentationFormat>
  <Paragraphs>187</Paragraphs>
  <Slides>23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4" baseType="lpstr">
      <vt:lpstr>Larissa-Design</vt:lpstr>
      <vt:lpstr>Zur semiotischen Integration von Diskursmodellen  </vt:lpstr>
      <vt:lpstr>Hintergrund</vt:lpstr>
      <vt:lpstr>Foucault</vt:lpstr>
      <vt:lpstr>Foucault</vt:lpstr>
      <vt:lpstr>Diskurslinguistik</vt:lpstr>
      <vt:lpstr>Critical Discourse Analysis</vt:lpstr>
      <vt:lpstr>Korpusanalyse</vt:lpstr>
      <vt:lpstr>Frames im Diskurs</vt:lpstr>
      <vt:lpstr>DRT / SDRT</vt:lpstr>
      <vt:lpstr>DIMEAN</vt:lpstr>
      <vt:lpstr>DIMEAN</vt:lpstr>
      <vt:lpstr>Semiotisches 4-Ebenen-Modell</vt:lpstr>
      <vt:lpstr>Semiotisches 4-Ebenen-Modell</vt:lpstr>
      <vt:lpstr>Beispiel 1</vt:lpstr>
      <vt:lpstr>Beispiel 2</vt:lpstr>
      <vt:lpstr>Beispiel 3 Beispiel aus: Betscher (in Vorb.)  </vt:lpstr>
      <vt:lpstr>Beispiel 4 Beispiel aus: Betscher (in Vorb.)  </vt:lpstr>
      <vt:lpstr>Zeichenaspekte von Diskursen</vt:lpstr>
      <vt:lpstr>Zeichenaspekte von Diskursen</vt:lpstr>
      <vt:lpstr>Multimodale Diskurse</vt:lpstr>
      <vt:lpstr>Diskursmodelle in Bezug auf das semiotische 4-Ebenen-Modell</vt:lpstr>
      <vt:lpstr>Abgrenzung von Diskursen</vt:lpstr>
      <vt:lpstr>Literatur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User</dc:creator>
  <cp:lastModifiedBy>User</cp:lastModifiedBy>
  <cp:revision>494</cp:revision>
  <dcterms:created xsi:type="dcterms:W3CDTF">2011-10-07T09:52:19Z</dcterms:created>
  <dcterms:modified xsi:type="dcterms:W3CDTF">2014-09-17T12:43:44Z</dcterms:modified>
</cp:coreProperties>
</file>