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1" r:id="rId3"/>
    <p:sldId id="400" r:id="rId4"/>
    <p:sldId id="379" r:id="rId5"/>
    <p:sldId id="396" r:id="rId6"/>
    <p:sldId id="384" r:id="rId7"/>
    <p:sldId id="386" r:id="rId8"/>
    <p:sldId id="323" r:id="rId9"/>
    <p:sldId id="376" r:id="rId10"/>
    <p:sldId id="377" r:id="rId11"/>
    <p:sldId id="361" r:id="rId12"/>
    <p:sldId id="362" r:id="rId13"/>
    <p:sldId id="352" r:id="rId14"/>
    <p:sldId id="360" r:id="rId15"/>
    <p:sldId id="358" r:id="rId16"/>
    <p:sldId id="355" r:id="rId17"/>
    <p:sldId id="364" r:id="rId18"/>
    <p:sldId id="370" r:id="rId19"/>
    <p:sldId id="369" r:id="rId20"/>
    <p:sldId id="367" r:id="rId21"/>
    <p:sldId id="368" r:id="rId22"/>
    <p:sldId id="371" r:id="rId23"/>
    <p:sldId id="372" r:id="rId24"/>
    <p:sldId id="373" r:id="rId25"/>
    <p:sldId id="401" r:id="rId26"/>
    <p:sldId id="388" r:id="rId27"/>
    <p:sldId id="375" r:id="rId28"/>
    <p:sldId id="391" r:id="rId29"/>
    <p:sldId id="398" r:id="rId30"/>
    <p:sldId id="392" r:id="rId31"/>
    <p:sldId id="394" r:id="rId32"/>
    <p:sldId id="299" r:id="rId33"/>
  </p:sldIdLst>
  <p:sldSz cx="9144000" cy="6858000" type="screen4x3"/>
  <p:notesSz cx="6648450" cy="9850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0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AD250-790D-47A5-9D8C-21041CB37897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21ED-39C7-4360-AB62-1A7C750B86C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6B63-8FBD-4908-BBB2-B6F9B0311460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7CB1-8F41-45A2-8F2B-9A3D0495F4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8235-96F2-4579-AC07-087C0795FF18}" type="datetimeFigureOut">
              <a:rPr lang="de-DE" smtClean="0"/>
              <a:pPr/>
              <a:t>19.02.2015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\Docs\Wissenschaft\Postdoc%20Venedig\Experimental%20Investigations\Studien\Studie%20Cross-modal%20influences\Cross-modal%20influences%20II\Stimuli\Videos%20(mp4)\C1-1%20-%20YouTube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\Docs\Wissenschaft\Postdoc%20Venedig\Experimental%20Investigations\Studien\Studie%20Cross-modal%20influences\Cross-modal%20influences%20II\Stimuli\Videos%20(mp4)\C1-2%20-%20YouTube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\Docs\Wissenschaft\Postdoc%20Venedig\Experimental%20Investigations\Studien\Studie%20Cross-modal%20influences\Cross-modal%20influences%20II\Stimuli\Videos%20(mp4)\C2-1%20-%20YouTube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\Docs\Wissenschaft\Postdoc%20Venedig\Experimental%20Investigations\Studien\Studie%20Cross-modal%20influences\Cross-modal%20influences%20II\Stimuli\Videos%20(mp4)\C2-2%20-%20YouTube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iuav_logo_hd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013176"/>
            <a:ext cx="1015762" cy="1451344"/>
          </a:xfrm>
          <a:prstGeom prst="rect">
            <a:avLst/>
          </a:prstGeom>
        </p:spPr>
      </p:pic>
      <p:pic>
        <p:nvPicPr>
          <p:cNvPr id="4" name="Grafik 3" descr="AvH_Logo_n7_Word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5704" y="332656"/>
            <a:ext cx="1890752" cy="108089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>
              <a:alphaModFix amt="2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15616" y="60932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Università</a:t>
            </a:r>
            <a:r>
              <a:rPr lang="de-DE" sz="1400" dirty="0" smtClean="0"/>
              <a:t> IUAV di Venezia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Experimental Approach </a:t>
            </a:r>
            <a:r>
              <a:rPr lang="de-DE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</a:t>
            </a:r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Multimodality</a:t>
            </a:r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e-DE" sz="1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de-DE" sz="1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e-DE" sz="3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Investigating</a:t>
            </a:r>
            <a:r>
              <a:rPr lang="de-DE" sz="3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3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de-DE" sz="3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Interactions </a:t>
            </a:r>
            <a:r>
              <a:rPr lang="de-DE" sz="3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between</a:t>
            </a:r>
            <a:r>
              <a:rPr lang="de-DE" sz="3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Musical </a:t>
            </a:r>
            <a:r>
              <a:rPr lang="de-DE" sz="3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</a:t>
            </a:r>
            <a:r>
              <a:rPr lang="de-DE" sz="3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3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Architectural</a:t>
            </a:r>
            <a:r>
              <a:rPr lang="de-DE" sz="3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Styles in </a:t>
            </a:r>
            <a:r>
              <a:rPr lang="de-DE" sz="3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Aesthetic</a:t>
            </a:r>
            <a:r>
              <a:rPr lang="de-DE" sz="3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3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Perception</a:t>
            </a:r>
            <a:endParaRPr lang="de-DE" sz="3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de-DE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Martin Siefkes, University Bremen</a:t>
            </a:r>
          </a:p>
          <a:p>
            <a:r>
              <a:rPr lang="de-DE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Emanuele 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Arielli</a:t>
            </a:r>
            <a:r>
              <a:rPr lang="de-DE" dirty="0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, IUAV 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Venice</a:t>
            </a:r>
            <a:endParaRPr lang="de-DE" dirty="0" smtClean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endParaRPr lang="de-DE" dirty="0" smtClean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pic>
        <p:nvPicPr>
          <p:cNvPr id="9" name="Grafik 8" descr="http://www.uni-bremen.de/fileadmin/images/logo-uni-bremen-EXZELLENT.png"/>
          <p:cNvPicPr/>
          <p:nvPr/>
        </p:nvPicPr>
        <p:blipFill>
          <a:blip r:embed="rId5" cstate="print"/>
          <a:srcRect r="3579"/>
          <a:stretch>
            <a:fillRect/>
          </a:stretch>
        </p:blipFill>
        <p:spPr bwMode="auto">
          <a:xfrm>
            <a:off x="683568" y="620688"/>
            <a:ext cx="196215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Tabelle_Stimul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467" y="0"/>
            <a:ext cx="59050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57808"/>
            <a:ext cx="7067128" cy="1143000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Baroque</a:t>
            </a:r>
            <a:r>
              <a:rPr lang="de-DE" sz="2400" dirty="0" smtClean="0"/>
              <a:t> </a:t>
            </a:r>
            <a:r>
              <a:rPr lang="de-DE" sz="2400" dirty="0" err="1" smtClean="0"/>
              <a:t>architecture</a:t>
            </a:r>
            <a:r>
              <a:rPr lang="de-DE" sz="2400" dirty="0" smtClean="0"/>
              <a:t>, </a:t>
            </a:r>
            <a:r>
              <a:rPr lang="de-DE" sz="2400" dirty="0" err="1" smtClean="0"/>
              <a:t>baroque</a:t>
            </a:r>
            <a:r>
              <a:rPr lang="de-DE" sz="2400" dirty="0" smtClean="0"/>
              <a:t> </a:t>
            </a:r>
            <a:r>
              <a:rPr lang="de-DE" sz="2400" dirty="0" err="1" smtClean="0"/>
              <a:t>music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033264" y="5022304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043608" y="502520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intermodally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congruent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1-1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24844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3608" y="557808"/>
            <a:ext cx="7067128" cy="11430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Modern </a:t>
            </a:r>
            <a:r>
              <a:rPr lang="de-DE" sz="2400" dirty="0" err="1" smtClean="0"/>
              <a:t>architecture</a:t>
            </a:r>
            <a:r>
              <a:rPr lang="de-DE" sz="2400" dirty="0" smtClean="0"/>
              <a:t>, </a:t>
            </a:r>
            <a:r>
              <a:rPr lang="de-DE" sz="2400" dirty="0" err="1" smtClean="0"/>
              <a:t>baroque</a:t>
            </a:r>
            <a:r>
              <a:rPr lang="de-DE" sz="2400" dirty="0" smtClean="0"/>
              <a:t> </a:t>
            </a:r>
            <a:r>
              <a:rPr lang="de-DE" sz="2400" dirty="0" err="1" smtClean="0"/>
              <a:t>music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033264" y="5022304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de-DE" sz="2400" dirty="0" err="1" smtClean="0">
                <a:solidFill>
                  <a:srgbClr val="FF0000"/>
                </a:solidFill>
              </a:rPr>
              <a:t>intermodally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incongruent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C1-2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24844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57808"/>
            <a:ext cx="7067128" cy="1143000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Baroque</a:t>
            </a:r>
            <a:r>
              <a:rPr lang="de-DE" sz="2400" dirty="0" smtClean="0"/>
              <a:t> </a:t>
            </a:r>
            <a:r>
              <a:rPr lang="de-DE" sz="2400" dirty="0" err="1" smtClean="0"/>
              <a:t>architecture</a:t>
            </a:r>
            <a:r>
              <a:rPr lang="de-DE" sz="2400" dirty="0" smtClean="0"/>
              <a:t>, modern </a:t>
            </a:r>
            <a:r>
              <a:rPr lang="de-DE" sz="2400" dirty="0" err="1" smtClean="0"/>
              <a:t>music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pic>
        <p:nvPicPr>
          <p:cNvPr id="12" name="C2-1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24844"/>
            <a:ext cx="3744416" cy="2808312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1033264" y="5022304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intermodally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incongruent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3608" y="557808"/>
            <a:ext cx="7067128" cy="11430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Modern </a:t>
            </a:r>
            <a:r>
              <a:rPr lang="de-DE" sz="2400" dirty="0" err="1" smtClean="0"/>
              <a:t>architecture</a:t>
            </a:r>
            <a:r>
              <a:rPr lang="de-DE" sz="2400" dirty="0" smtClean="0"/>
              <a:t>, modern </a:t>
            </a:r>
            <a:r>
              <a:rPr lang="de-DE" sz="2400" dirty="0" err="1" smtClean="0"/>
              <a:t>music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pic>
        <p:nvPicPr>
          <p:cNvPr id="12" name="C2-2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24843"/>
            <a:ext cx="3744416" cy="2808314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1033264" y="5022304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intermodally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congruent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Stylistic</a:t>
            </a:r>
            <a:r>
              <a:rPr lang="de-DE" sz="4000" dirty="0" smtClean="0"/>
              <a:t> </a:t>
            </a:r>
            <a:r>
              <a:rPr lang="de-DE" sz="4000" dirty="0" err="1" smtClean="0"/>
              <a:t>interactions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632848" cy="398903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Sliders movable by mouse (values from 0 to 101; preset to 50)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For 8 from 9 scales: effect for “architecture”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	&gt;  the arch. styles were differently evaluated on all scales</a:t>
            </a:r>
            <a:br>
              <a:rPr lang="en-US" dirty="0" smtClean="0"/>
            </a:br>
            <a:r>
              <a:rPr lang="en-US" dirty="0" smtClean="0"/>
              <a:t>(except “grave – agitated”)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 main effect for “music”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	&gt; music did not influence the ratings</a:t>
            </a:r>
            <a:br>
              <a:rPr lang="en-US" dirty="0" smtClean="0"/>
            </a:br>
            <a:r>
              <a:rPr lang="en-US" dirty="0" smtClean="0"/>
              <a:t>(which were, after all, given for the architecture)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BUT: two of the nine scales showed interaction effects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Study I: 2</a:t>
            </a:r>
            <a:r>
              <a:rPr lang="it-IT" sz="3600" dirty="0" smtClean="0"/>
              <a:t>×</a:t>
            </a:r>
            <a:r>
              <a:rPr lang="de-DE" sz="3600" dirty="0" smtClean="0"/>
              <a:t>2 ANOVA (</a:t>
            </a:r>
            <a:r>
              <a:rPr lang="de-DE" sz="3600" dirty="0" err="1" smtClean="0"/>
              <a:t>architecture</a:t>
            </a:r>
            <a:r>
              <a:rPr lang="de-DE" sz="3600" dirty="0" smtClean="0"/>
              <a:t> </a:t>
            </a:r>
            <a:r>
              <a:rPr lang="en-US" sz="3600" dirty="0" smtClean="0"/>
              <a:t>×</a:t>
            </a:r>
            <a:r>
              <a:rPr lang="de-DE" sz="3600" dirty="0" smtClean="0"/>
              <a:t> </a:t>
            </a:r>
            <a:r>
              <a:rPr lang="de-DE" sz="3600" dirty="0" err="1" smtClean="0"/>
              <a:t>music</a:t>
            </a:r>
            <a:r>
              <a:rPr lang="de-DE" sz="3600" dirty="0" smtClean="0"/>
              <a:t>)</a:t>
            </a:r>
            <a:br>
              <a:rPr lang="de-DE" sz="3600" dirty="0" smtClean="0"/>
            </a:br>
            <a:r>
              <a:rPr lang="de-DE" sz="2200" i="1" dirty="0" err="1" smtClean="0">
                <a:solidFill>
                  <a:srgbClr val="0070C0"/>
                </a:solidFill>
              </a:rPr>
              <a:t>baroque</a:t>
            </a:r>
            <a:r>
              <a:rPr lang="de-DE" sz="2200" i="1" dirty="0" smtClean="0">
                <a:solidFill>
                  <a:srgbClr val="0070C0"/>
                </a:solidFill>
              </a:rPr>
              <a:t> </a:t>
            </a:r>
            <a:r>
              <a:rPr lang="de-DE" sz="2200" i="1" dirty="0" err="1" smtClean="0">
                <a:solidFill>
                  <a:srgbClr val="0070C0"/>
                </a:solidFill>
              </a:rPr>
              <a:t>music</a:t>
            </a:r>
            <a:r>
              <a:rPr lang="de-DE" sz="2200" dirty="0" smtClean="0">
                <a:solidFill>
                  <a:srgbClr val="0070C0"/>
                </a:solidFill>
              </a:rPr>
              <a:t>: </a:t>
            </a:r>
            <a:r>
              <a:rPr lang="de-DE" sz="2200" dirty="0" err="1" smtClean="0">
                <a:solidFill>
                  <a:srgbClr val="0070C0"/>
                </a:solidFill>
              </a:rPr>
              <a:t>blue</a:t>
            </a:r>
            <a:r>
              <a:rPr lang="de-DE" sz="2200" dirty="0" smtClean="0"/>
              <a:t>, </a:t>
            </a:r>
            <a:r>
              <a:rPr lang="de-DE" sz="2200" i="1" dirty="0" smtClean="0">
                <a:solidFill>
                  <a:schemeClr val="accent6">
                    <a:lumMod val="75000"/>
                  </a:schemeClr>
                </a:solidFill>
              </a:rPr>
              <a:t>modern </a:t>
            </a:r>
            <a:r>
              <a:rPr lang="de-DE" sz="2200" i="1" dirty="0" err="1" smtClean="0">
                <a:solidFill>
                  <a:schemeClr val="accent6">
                    <a:lumMod val="75000"/>
                  </a:schemeClr>
                </a:solidFill>
              </a:rPr>
              <a:t>music</a:t>
            </a:r>
            <a:r>
              <a:rPr lang="de-DE" sz="22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</a:rPr>
              <a:t>red</a:t>
            </a:r>
            <a:endParaRPr lang="de-DE" sz="2200" dirty="0"/>
          </a:p>
        </p:txBody>
      </p:sp>
      <p:pic>
        <p:nvPicPr>
          <p:cNvPr id="16" name="Grafik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47971"/>
            <a:ext cx="5435606" cy="434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888" y="1844824"/>
            <a:ext cx="5443478" cy="435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Study </a:t>
            </a:r>
            <a:r>
              <a:rPr lang="de-DE" sz="4000" dirty="0" smtClean="0"/>
              <a:t>II 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28800"/>
            <a:ext cx="8064896" cy="427707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100" dirty="0" smtClean="0"/>
              <a:t>Participants: 75 students from a design and arts faculty in Italy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sz="3100" dirty="0" smtClean="0"/>
              <a:t>Same </a:t>
            </a:r>
            <a:r>
              <a:rPr lang="de-DE" sz="3100" dirty="0" err="1" smtClean="0"/>
              <a:t>stimuli</a:t>
            </a:r>
            <a:endParaRPr lang="de-DE" sz="3100" i="1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sz="3100" dirty="0" smtClean="0"/>
              <a:t>Same </a:t>
            </a:r>
            <a:r>
              <a:rPr lang="de-DE" sz="3100" dirty="0" err="1" smtClean="0"/>
              <a:t>scales</a:t>
            </a:r>
            <a:r>
              <a:rPr lang="de-DE" sz="3100" dirty="0" smtClean="0"/>
              <a:t> (</a:t>
            </a:r>
            <a:r>
              <a:rPr lang="de-DE" sz="3100" dirty="0" err="1" smtClean="0"/>
              <a:t>with</a:t>
            </a:r>
            <a:r>
              <a:rPr lang="de-DE" sz="3100" dirty="0" smtClean="0"/>
              <a:t> </a:t>
            </a:r>
            <a:r>
              <a:rPr lang="de-DE" sz="3100" dirty="0" err="1" smtClean="0"/>
              <a:t>added</a:t>
            </a:r>
            <a:r>
              <a:rPr lang="de-DE" sz="3100" dirty="0" smtClean="0"/>
              <a:t> </a:t>
            </a:r>
            <a:r>
              <a:rPr lang="de-DE" sz="3100" dirty="0" err="1" smtClean="0"/>
              <a:t>Italian</a:t>
            </a:r>
            <a:r>
              <a:rPr lang="de-DE" sz="3100" dirty="0" smtClean="0"/>
              <a:t> </a:t>
            </a:r>
            <a:r>
              <a:rPr lang="de-DE" sz="3100" dirty="0" err="1" smtClean="0"/>
              <a:t>translations</a:t>
            </a:r>
            <a:r>
              <a:rPr lang="de-DE" sz="3100" dirty="0" smtClean="0"/>
              <a:t>)</a:t>
            </a:r>
            <a:endParaRPr lang="de-DE" sz="3100" i="1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sz="3100" dirty="0" err="1" smtClean="0"/>
              <a:t>Each</a:t>
            </a:r>
            <a:r>
              <a:rPr lang="de-DE" sz="3100" dirty="0" smtClean="0"/>
              <a:t> </a:t>
            </a:r>
            <a:r>
              <a:rPr lang="de-DE" sz="3100" dirty="0" err="1" smtClean="0"/>
              <a:t>participant</a:t>
            </a:r>
            <a:r>
              <a:rPr lang="de-DE" sz="3100" dirty="0" smtClean="0"/>
              <a:t> </a:t>
            </a:r>
            <a:r>
              <a:rPr lang="de-DE" sz="3100" dirty="0" err="1" smtClean="0"/>
              <a:t>judged</a:t>
            </a:r>
            <a:r>
              <a:rPr lang="de-DE" sz="3100" dirty="0" smtClean="0"/>
              <a:t> </a:t>
            </a:r>
            <a:r>
              <a:rPr lang="de-DE" sz="3100" dirty="0" err="1" smtClean="0"/>
              <a:t>both</a:t>
            </a:r>
            <a:r>
              <a:rPr lang="de-DE" sz="3100" dirty="0" smtClean="0"/>
              <a:t> </a:t>
            </a:r>
            <a:r>
              <a:rPr lang="de-DE" sz="3100" dirty="0" err="1" smtClean="0"/>
              <a:t>architectural</a:t>
            </a:r>
            <a:r>
              <a:rPr lang="de-DE" sz="3100" dirty="0" smtClean="0"/>
              <a:t> </a:t>
            </a:r>
            <a:r>
              <a:rPr lang="de-DE" sz="3100" dirty="0" err="1" smtClean="0"/>
              <a:t>styles</a:t>
            </a:r>
            <a:r>
              <a:rPr lang="de-DE" sz="3100" dirty="0" smtClean="0"/>
              <a:t> (in </a:t>
            </a:r>
            <a:r>
              <a:rPr lang="de-DE" sz="3100" dirty="0" err="1" smtClean="0"/>
              <a:t>randomized</a:t>
            </a:r>
            <a:r>
              <a:rPr lang="de-DE" sz="3100" dirty="0" smtClean="0"/>
              <a:t> order)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de-DE" sz="2700" dirty="0" smtClean="0"/>
              <a:t>“</a:t>
            </a:r>
            <a:r>
              <a:rPr lang="de-DE" sz="2700" dirty="0" err="1" smtClean="0"/>
              <a:t>architecture</a:t>
            </a:r>
            <a:r>
              <a:rPr lang="de-DE" sz="2700" dirty="0" smtClean="0"/>
              <a:t>” </a:t>
            </a:r>
            <a:r>
              <a:rPr lang="de-DE" sz="2700" dirty="0" err="1" smtClean="0"/>
              <a:t>within-subjects</a:t>
            </a:r>
            <a:r>
              <a:rPr lang="de-DE" sz="2700" dirty="0" smtClean="0"/>
              <a:t> </a:t>
            </a:r>
            <a:r>
              <a:rPr lang="de-DE" sz="2700" dirty="0" err="1" smtClean="0"/>
              <a:t>factor</a:t>
            </a:r>
            <a:endParaRPr lang="de-DE" sz="2700" dirty="0" smtClean="0"/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de-DE" sz="2700" dirty="0" err="1" smtClean="0"/>
              <a:t>statistical</a:t>
            </a:r>
            <a:r>
              <a:rPr lang="de-DE" sz="2700" dirty="0" smtClean="0"/>
              <a:t> </a:t>
            </a:r>
            <a:r>
              <a:rPr lang="de-DE" sz="2700" dirty="0" err="1" smtClean="0"/>
              <a:t>advantages</a:t>
            </a:r>
            <a:r>
              <a:rPr lang="de-DE" sz="2700" dirty="0" smtClean="0"/>
              <a:t> (individual </a:t>
            </a:r>
            <a:r>
              <a:rPr lang="de-DE" sz="2700" dirty="0" err="1" smtClean="0"/>
              <a:t>differences</a:t>
            </a:r>
            <a:r>
              <a:rPr lang="de-DE" sz="2700" dirty="0" smtClean="0"/>
              <a:t> </a:t>
            </a:r>
            <a:r>
              <a:rPr lang="de-DE" sz="2700" dirty="0" err="1" smtClean="0"/>
              <a:t>factored</a:t>
            </a:r>
            <a:r>
              <a:rPr lang="de-DE" sz="2700" dirty="0" smtClean="0"/>
              <a:t> out)</a:t>
            </a:r>
            <a:br>
              <a:rPr lang="de-DE" sz="2700" dirty="0" smtClean="0"/>
            </a:br>
            <a:r>
              <a:rPr lang="de-DE" sz="2700" dirty="0" smtClean="0"/>
              <a:t>but: </a:t>
            </a:r>
            <a:r>
              <a:rPr lang="de-DE" sz="2700" dirty="0" err="1" smtClean="0"/>
              <a:t>carry-over</a:t>
            </a:r>
            <a:r>
              <a:rPr lang="de-DE" sz="2700" dirty="0" smtClean="0"/>
              <a:t> </a:t>
            </a:r>
            <a:r>
              <a:rPr lang="de-DE" sz="2700" dirty="0" err="1" smtClean="0"/>
              <a:t>effects</a:t>
            </a:r>
            <a:r>
              <a:rPr lang="de-DE" sz="2700" dirty="0" smtClean="0"/>
              <a:t> (</a:t>
            </a:r>
            <a:r>
              <a:rPr lang="de-DE" sz="2700" dirty="0" err="1" smtClean="0"/>
              <a:t>from</a:t>
            </a:r>
            <a:r>
              <a:rPr lang="de-DE" sz="2700" dirty="0" smtClean="0"/>
              <a:t> </a:t>
            </a:r>
            <a:r>
              <a:rPr lang="de-DE" sz="2700" dirty="0" err="1" smtClean="0"/>
              <a:t>first</a:t>
            </a:r>
            <a:r>
              <a:rPr lang="de-DE" sz="2700" dirty="0" smtClean="0"/>
              <a:t> </a:t>
            </a:r>
            <a:r>
              <a:rPr lang="de-DE" sz="2700" dirty="0" err="1" smtClean="0"/>
              <a:t>to</a:t>
            </a:r>
            <a:r>
              <a:rPr lang="de-DE" sz="2700" dirty="0" smtClean="0"/>
              <a:t> </a:t>
            </a:r>
            <a:r>
              <a:rPr lang="de-DE" sz="2700" dirty="0" err="1" smtClean="0"/>
              <a:t>second</a:t>
            </a:r>
            <a:r>
              <a:rPr lang="de-DE" sz="2700" dirty="0" smtClean="0"/>
              <a:t> </a:t>
            </a:r>
            <a:r>
              <a:rPr lang="de-DE" sz="2700" dirty="0" err="1" smtClean="0"/>
              <a:t>video</a:t>
            </a:r>
            <a:r>
              <a:rPr lang="de-DE" sz="2700" dirty="0" smtClean="0"/>
              <a:t>) </a:t>
            </a:r>
            <a:r>
              <a:rPr lang="de-DE" sz="2700" dirty="0" err="1" smtClean="0"/>
              <a:t>possible</a:t>
            </a:r>
            <a:endParaRPr lang="de-DE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Study II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344816" cy="3989039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900"/>
              </a:spcAft>
              <a:buNone/>
            </a:pPr>
            <a:r>
              <a:rPr lang="en-US" dirty="0" smtClean="0"/>
              <a:t>“Do you like the style of the buildings in the video?”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not at all		– 	very much</a:t>
            </a:r>
          </a:p>
          <a:p>
            <a:endParaRPr lang="de-DE" dirty="0" smtClean="0"/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“Please judge the style on the following dimensions:”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introverted		– 	extraverted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unbalanced		– 	balanced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bright		–	dark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incoherent		–	coherent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grave		–	agitated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modest		–	bold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reason		–	feeling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complete		–	incomplete</a:t>
            </a:r>
            <a:endParaRPr lang="de-DE" dirty="0" smtClean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Study II: 2</a:t>
            </a:r>
            <a:r>
              <a:rPr lang="it-IT" sz="3600" dirty="0" smtClean="0"/>
              <a:t>×</a:t>
            </a:r>
            <a:r>
              <a:rPr lang="de-DE" sz="3600" dirty="0" smtClean="0"/>
              <a:t>2 ANOVA (</a:t>
            </a:r>
            <a:r>
              <a:rPr lang="de-DE" sz="3600" dirty="0" err="1" smtClean="0"/>
              <a:t>architecture</a:t>
            </a:r>
            <a:r>
              <a:rPr lang="de-DE" sz="3600" dirty="0" smtClean="0"/>
              <a:t> </a:t>
            </a:r>
            <a:r>
              <a:rPr lang="en-US" sz="3600" dirty="0" smtClean="0"/>
              <a:t>×</a:t>
            </a:r>
            <a:r>
              <a:rPr lang="de-DE" sz="3600" dirty="0" smtClean="0"/>
              <a:t> </a:t>
            </a:r>
            <a:r>
              <a:rPr lang="de-DE" sz="3600" dirty="0" err="1" smtClean="0"/>
              <a:t>music</a:t>
            </a:r>
            <a:r>
              <a:rPr lang="de-DE" sz="3600" dirty="0" smtClean="0"/>
              <a:t>)</a:t>
            </a:r>
            <a:br>
              <a:rPr lang="de-DE" sz="3600" dirty="0" smtClean="0"/>
            </a:br>
            <a:r>
              <a:rPr lang="de-DE" sz="2200" i="1" dirty="0" err="1" smtClean="0">
                <a:solidFill>
                  <a:srgbClr val="0070C0"/>
                </a:solidFill>
              </a:rPr>
              <a:t>baroque</a:t>
            </a:r>
            <a:r>
              <a:rPr lang="de-DE" sz="2200" i="1" dirty="0" smtClean="0">
                <a:solidFill>
                  <a:srgbClr val="0070C0"/>
                </a:solidFill>
              </a:rPr>
              <a:t> </a:t>
            </a:r>
            <a:r>
              <a:rPr lang="de-DE" sz="2200" i="1" dirty="0" err="1" smtClean="0">
                <a:solidFill>
                  <a:srgbClr val="0070C0"/>
                </a:solidFill>
              </a:rPr>
              <a:t>music</a:t>
            </a:r>
            <a:r>
              <a:rPr lang="de-DE" sz="2200" dirty="0" smtClean="0">
                <a:solidFill>
                  <a:srgbClr val="0070C0"/>
                </a:solidFill>
              </a:rPr>
              <a:t>: </a:t>
            </a:r>
            <a:r>
              <a:rPr lang="de-DE" sz="2200" dirty="0" err="1" smtClean="0">
                <a:solidFill>
                  <a:srgbClr val="0070C0"/>
                </a:solidFill>
              </a:rPr>
              <a:t>blue</a:t>
            </a:r>
            <a:r>
              <a:rPr lang="de-DE" sz="2200" dirty="0" smtClean="0"/>
              <a:t>, </a:t>
            </a:r>
            <a:r>
              <a:rPr lang="de-DE" sz="2200" i="1" dirty="0" smtClean="0">
                <a:solidFill>
                  <a:schemeClr val="accent6">
                    <a:lumMod val="75000"/>
                  </a:schemeClr>
                </a:solidFill>
              </a:rPr>
              <a:t>modern </a:t>
            </a:r>
            <a:r>
              <a:rPr lang="de-DE" sz="2200" i="1" dirty="0" err="1" smtClean="0">
                <a:solidFill>
                  <a:schemeClr val="accent6">
                    <a:lumMod val="75000"/>
                  </a:schemeClr>
                </a:solidFill>
              </a:rPr>
              <a:t>music</a:t>
            </a:r>
            <a:r>
              <a:rPr lang="de-DE" sz="22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</a:rPr>
              <a:t>red</a:t>
            </a:r>
            <a:endParaRPr lang="de-DE" sz="2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844824"/>
            <a:ext cx="5447867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6701" y="1836000"/>
            <a:ext cx="5447867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Overview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41297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AutoNum type="arabicPeriod"/>
            </a:pPr>
            <a:r>
              <a:rPr lang="en-US" sz="2800" dirty="0" smtClean="0"/>
              <a:t>Results of a study series on intermodal interactions between styles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Relevance for multimodality research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Font typeface="Arial" pitchFamily="34" charset="0"/>
              <a:buAutoNum type="arabicPeriod"/>
            </a:pPr>
            <a:r>
              <a:rPr lang="en-US" sz="2800" dirty="0" smtClean="0"/>
              <a:t>Style in multimodal </a:t>
            </a:r>
            <a:r>
              <a:rPr lang="en-US" sz="2800" dirty="0" err="1" smtClean="0"/>
              <a:t>artefacts</a:t>
            </a:r>
            <a:endParaRPr lang="en-US" sz="2800" dirty="0" smtClean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Study II: 2</a:t>
            </a:r>
            <a:r>
              <a:rPr lang="it-IT" sz="3600" dirty="0" smtClean="0"/>
              <a:t>×</a:t>
            </a:r>
            <a:r>
              <a:rPr lang="de-DE" sz="3600" dirty="0" smtClean="0"/>
              <a:t>2 ANOVA (</a:t>
            </a:r>
            <a:r>
              <a:rPr lang="de-DE" sz="3600" dirty="0" err="1" smtClean="0"/>
              <a:t>architecture</a:t>
            </a:r>
            <a:r>
              <a:rPr lang="de-DE" sz="3600" dirty="0" smtClean="0"/>
              <a:t> </a:t>
            </a:r>
            <a:r>
              <a:rPr lang="en-US" sz="3600" dirty="0" smtClean="0"/>
              <a:t>×</a:t>
            </a:r>
            <a:r>
              <a:rPr lang="de-DE" sz="3600" dirty="0" smtClean="0"/>
              <a:t> </a:t>
            </a:r>
            <a:r>
              <a:rPr lang="de-DE" sz="3600" dirty="0" err="1" smtClean="0"/>
              <a:t>music</a:t>
            </a:r>
            <a:r>
              <a:rPr lang="de-DE" sz="3600" dirty="0" smtClean="0"/>
              <a:t>)</a:t>
            </a:r>
            <a:br>
              <a:rPr lang="de-DE" sz="3600" dirty="0" smtClean="0"/>
            </a:br>
            <a:r>
              <a:rPr lang="de-DE" sz="2200" i="1" dirty="0" err="1" smtClean="0">
                <a:solidFill>
                  <a:srgbClr val="0070C0"/>
                </a:solidFill>
              </a:rPr>
              <a:t>baroque</a:t>
            </a:r>
            <a:r>
              <a:rPr lang="de-DE" sz="2200" i="1" dirty="0" smtClean="0">
                <a:solidFill>
                  <a:srgbClr val="0070C0"/>
                </a:solidFill>
              </a:rPr>
              <a:t> </a:t>
            </a:r>
            <a:r>
              <a:rPr lang="de-DE" sz="2200" i="1" dirty="0" err="1" smtClean="0">
                <a:solidFill>
                  <a:srgbClr val="0070C0"/>
                </a:solidFill>
              </a:rPr>
              <a:t>music</a:t>
            </a:r>
            <a:r>
              <a:rPr lang="de-DE" sz="2200" dirty="0" smtClean="0">
                <a:solidFill>
                  <a:srgbClr val="0070C0"/>
                </a:solidFill>
              </a:rPr>
              <a:t>: </a:t>
            </a:r>
            <a:r>
              <a:rPr lang="de-DE" sz="2200" dirty="0" err="1" smtClean="0">
                <a:solidFill>
                  <a:srgbClr val="0070C0"/>
                </a:solidFill>
              </a:rPr>
              <a:t>blue</a:t>
            </a:r>
            <a:r>
              <a:rPr lang="de-DE" sz="2200" dirty="0" smtClean="0"/>
              <a:t>, </a:t>
            </a:r>
            <a:r>
              <a:rPr lang="de-DE" sz="2200" i="1" dirty="0" smtClean="0">
                <a:solidFill>
                  <a:schemeClr val="accent6">
                    <a:lumMod val="75000"/>
                  </a:schemeClr>
                </a:solidFill>
              </a:rPr>
              <a:t>modern </a:t>
            </a:r>
            <a:r>
              <a:rPr lang="de-DE" sz="2200" i="1" dirty="0" err="1" smtClean="0">
                <a:solidFill>
                  <a:schemeClr val="accent6">
                    <a:lumMod val="75000"/>
                  </a:schemeClr>
                </a:solidFill>
              </a:rPr>
              <a:t>music</a:t>
            </a:r>
            <a:r>
              <a:rPr lang="de-DE" sz="22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</a:rPr>
              <a:t>red</a:t>
            </a:r>
            <a:endParaRPr lang="de-DE" sz="2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36000"/>
            <a:ext cx="5447867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693" y="1836000"/>
            <a:ext cx="5447867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Study II: 2</a:t>
            </a:r>
            <a:r>
              <a:rPr lang="it-IT" sz="3600" dirty="0" smtClean="0"/>
              <a:t>×</a:t>
            </a:r>
            <a:r>
              <a:rPr lang="de-DE" sz="3600" dirty="0" smtClean="0"/>
              <a:t>2 ANOVA (</a:t>
            </a:r>
            <a:r>
              <a:rPr lang="de-DE" sz="3600" dirty="0" err="1" smtClean="0"/>
              <a:t>architecture</a:t>
            </a:r>
            <a:r>
              <a:rPr lang="de-DE" sz="3600" dirty="0" smtClean="0"/>
              <a:t> </a:t>
            </a:r>
            <a:r>
              <a:rPr lang="en-US" sz="3600" dirty="0" smtClean="0"/>
              <a:t>×</a:t>
            </a:r>
            <a:r>
              <a:rPr lang="de-DE" sz="3600" dirty="0" smtClean="0"/>
              <a:t> </a:t>
            </a:r>
            <a:r>
              <a:rPr lang="de-DE" sz="3600" dirty="0" err="1" smtClean="0"/>
              <a:t>music</a:t>
            </a:r>
            <a:r>
              <a:rPr lang="de-DE" sz="3600" dirty="0" smtClean="0"/>
              <a:t>)</a:t>
            </a:r>
            <a:br>
              <a:rPr lang="de-DE" sz="3600" dirty="0" smtClean="0"/>
            </a:br>
            <a:r>
              <a:rPr lang="de-DE" sz="2200" i="1" dirty="0" err="1" smtClean="0">
                <a:solidFill>
                  <a:srgbClr val="0070C0"/>
                </a:solidFill>
              </a:rPr>
              <a:t>baroque</a:t>
            </a:r>
            <a:r>
              <a:rPr lang="de-DE" sz="2200" i="1" dirty="0" smtClean="0">
                <a:solidFill>
                  <a:srgbClr val="0070C0"/>
                </a:solidFill>
              </a:rPr>
              <a:t> </a:t>
            </a:r>
            <a:r>
              <a:rPr lang="de-DE" sz="2200" i="1" dirty="0" err="1" smtClean="0">
                <a:solidFill>
                  <a:srgbClr val="0070C0"/>
                </a:solidFill>
              </a:rPr>
              <a:t>music</a:t>
            </a:r>
            <a:r>
              <a:rPr lang="de-DE" sz="2200" dirty="0" smtClean="0">
                <a:solidFill>
                  <a:srgbClr val="0070C0"/>
                </a:solidFill>
              </a:rPr>
              <a:t>: </a:t>
            </a:r>
            <a:r>
              <a:rPr lang="de-DE" sz="2200" dirty="0" err="1" smtClean="0">
                <a:solidFill>
                  <a:srgbClr val="0070C0"/>
                </a:solidFill>
              </a:rPr>
              <a:t>blue</a:t>
            </a:r>
            <a:r>
              <a:rPr lang="de-DE" sz="2200" dirty="0" smtClean="0"/>
              <a:t>, </a:t>
            </a:r>
            <a:r>
              <a:rPr lang="de-DE" sz="2200" i="1" dirty="0" smtClean="0">
                <a:solidFill>
                  <a:schemeClr val="accent6">
                    <a:lumMod val="75000"/>
                  </a:schemeClr>
                </a:solidFill>
              </a:rPr>
              <a:t>modern </a:t>
            </a:r>
            <a:r>
              <a:rPr lang="de-DE" sz="2200" i="1" dirty="0" err="1" smtClean="0">
                <a:solidFill>
                  <a:schemeClr val="accent6">
                    <a:lumMod val="75000"/>
                  </a:schemeClr>
                </a:solidFill>
              </a:rPr>
              <a:t>music</a:t>
            </a:r>
            <a:r>
              <a:rPr lang="de-DE" sz="22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</a:rPr>
              <a:t>red</a:t>
            </a:r>
            <a:endParaRPr lang="de-DE" sz="2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71" y="1836000"/>
            <a:ext cx="5731510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709" y="1836000"/>
            <a:ext cx="5447867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Study I</a:t>
            </a:r>
            <a:endParaRPr lang="de-DE" sz="2400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611560" y="1412780"/>
          <a:ext cx="7992888" cy="4834918"/>
        </p:xfrm>
        <a:graphic>
          <a:graphicData uri="http://schemas.openxmlformats.org/drawingml/2006/table">
            <a:tbl>
              <a:tblPr/>
              <a:tblGrid>
                <a:gridCol w="1998222"/>
                <a:gridCol w="1998222"/>
                <a:gridCol w="1908212"/>
                <a:gridCol w="2088232"/>
              </a:tblGrid>
              <a:tr h="34285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b="1" dirty="0" err="1">
                          <a:latin typeface="Calibri"/>
                          <a:ea typeface="Calibri"/>
                          <a:cs typeface="Times New Roman"/>
                        </a:rPr>
                        <a:t>Architecture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b="1">
                          <a:latin typeface="Calibri"/>
                          <a:ea typeface="Calibri"/>
                          <a:cs typeface="Times New Roman"/>
                        </a:rPr>
                        <a:t>Music</a:t>
                      </a:r>
                      <a:endParaRPr lang="de-D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b="1">
                          <a:latin typeface="Calibri"/>
                          <a:ea typeface="Calibri"/>
                          <a:cs typeface="Times New Roman"/>
                        </a:rPr>
                        <a:t>Architecture × Music</a:t>
                      </a:r>
                      <a:endParaRPr lang="de-D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6233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aesthetic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preference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liking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preferred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introverted – extraverted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extraverted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unbalanced – balanced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balanced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 smtClean="0">
                          <a:latin typeface="Calibri"/>
                          <a:ea typeface="Calibri"/>
                          <a:cs typeface="Times New Roman"/>
                        </a:rPr>
                        <a:t>intermodally</a:t>
                      </a:r>
                      <a:r>
                        <a:rPr lang="it-IT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Calibri"/>
                          <a:ea typeface="Calibri"/>
                          <a:cs typeface="Times New Roman"/>
                        </a:rPr>
                        <a:t>congruent</a:t>
                      </a:r>
                      <a:r>
                        <a:rPr lang="it-IT" sz="1600" dirty="0" smtClean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balanced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bright – dark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modern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dark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incoherent – coherent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coherent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Intermodally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congruent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coherent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grave – agitated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modest – bold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bold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reason – feeling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feeling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complete – incomplete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modern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incomplete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Study II</a:t>
            </a:r>
            <a:endParaRPr lang="de-DE" sz="2400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611560" y="1412780"/>
          <a:ext cx="7992888" cy="5376359"/>
        </p:xfrm>
        <a:graphic>
          <a:graphicData uri="http://schemas.openxmlformats.org/drawingml/2006/table">
            <a:tbl>
              <a:tblPr/>
              <a:tblGrid>
                <a:gridCol w="1998222"/>
                <a:gridCol w="1998222"/>
                <a:gridCol w="1908212"/>
                <a:gridCol w="2088232"/>
              </a:tblGrid>
              <a:tr h="34285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b="1" dirty="0" err="1">
                          <a:latin typeface="Calibri"/>
                          <a:ea typeface="Calibri"/>
                          <a:cs typeface="Times New Roman"/>
                        </a:rPr>
                        <a:t>Architecture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b="1">
                          <a:latin typeface="Calibri"/>
                          <a:ea typeface="Calibri"/>
                          <a:cs typeface="Times New Roman"/>
                        </a:rPr>
                        <a:t>Music</a:t>
                      </a:r>
                      <a:endParaRPr lang="de-D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b="1">
                          <a:latin typeface="Calibri"/>
                          <a:ea typeface="Calibri"/>
                          <a:cs typeface="Times New Roman"/>
                        </a:rPr>
                        <a:t>Architecture × Music</a:t>
                      </a:r>
                      <a:endParaRPr lang="de-D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6233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aesthetic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preference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liking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modern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preferred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introverted – extraverted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extraverted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extraverted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intermodally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congruent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 smtClean="0">
                          <a:latin typeface="Calibri"/>
                          <a:ea typeface="Calibri"/>
                          <a:cs typeface="Times New Roman"/>
                        </a:rPr>
                        <a:t>extraverted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unbalanced – balanced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intermodally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congruent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 smtClean="0">
                          <a:latin typeface="Calibri"/>
                          <a:ea typeface="Calibri"/>
                          <a:cs typeface="Times New Roman"/>
                        </a:rPr>
                        <a:t>balanced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bright – dark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modern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dark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modern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dark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incoherent – coherent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intermodally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congruent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 smtClean="0">
                          <a:latin typeface="Calibri"/>
                          <a:ea typeface="Calibri"/>
                          <a:cs typeface="Times New Roman"/>
                        </a:rPr>
                        <a:t>coherent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grave – agitated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intermodally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congruent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 smtClean="0">
                          <a:latin typeface="Calibri"/>
                          <a:ea typeface="Calibri"/>
                          <a:cs typeface="Times New Roman"/>
                        </a:rPr>
                        <a:t>agitated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modest – bold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bold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intermodally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congruent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 smtClean="0">
                          <a:latin typeface="Calibri"/>
                          <a:ea typeface="Calibri"/>
                          <a:cs typeface="Times New Roman"/>
                        </a:rPr>
                        <a:t>bold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reason – feeling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feeling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complete – incomplete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intermodal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congruence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complete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Study I + II</a:t>
            </a:r>
            <a:endParaRPr lang="de-DE" sz="2400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611560" y="1412780"/>
          <a:ext cx="7992888" cy="4834918"/>
        </p:xfrm>
        <a:graphic>
          <a:graphicData uri="http://schemas.openxmlformats.org/drawingml/2006/table">
            <a:tbl>
              <a:tblPr/>
              <a:tblGrid>
                <a:gridCol w="1998222"/>
                <a:gridCol w="1998222"/>
                <a:gridCol w="1908212"/>
                <a:gridCol w="2088232"/>
              </a:tblGrid>
              <a:tr h="34285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b="1" dirty="0" err="1">
                          <a:latin typeface="Calibri"/>
                          <a:ea typeface="Calibri"/>
                          <a:cs typeface="Times New Roman"/>
                        </a:rPr>
                        <a:t>Architecture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b="1">
                          <a:latin typeface="Calibri"/>
                          <a:ea typeface="Calibri"/>
                          <a:cs typeface="Times New Roman"/>
                        </a:rPr>
                        <a:t>Music</a:t>
                      </a:r>
                      <a:endParaRPr lang="de-D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b="1">
                          <a:latin typeface="Calibri"/>
                          <a:ea typeface="Calibri"/>
                          <a:cs typeface="Times New Roman"/>
                        </a:rPr>
                        <a:t>Architecture × Music</a:t>
                      </a:r>
                      <a:endParaRPr lang="de-D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6233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aesthetic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preference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liking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introverted – extraverted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extraverted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unbalanced – balanced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intermodally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congruent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 smtClean="0">
                          <a:latin typeface="Calibri"/>
                          <a:ea typeface="Calibri"/>
                          <a:cs typeface="Times New Roman"/>
                        </a:rPr>
                        <a:t>balanced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bright – dark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modern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dark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incoherent – coherent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intermodally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err="1" smtClean="0">
                          <a:latin typeface="+mn-lt"/>
                          <a:ea typeface="Calibri"/>
                          <a:cs typeface="Times New Roman"/>
                        </a:rPr>
                        <a:t>congruent</a:t>
                      </a:r>
                      <a:r>
                        <a:rPr lang="it-IT" sz="160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 smtClean="0">
                          <a:latin typeface="+mn-lt"/>
                          <a:ea typeface="Calibri"/>
                          <a:cs typeface="Times New Roman"/>
                        </a:rPr>
                        <a:t>coherent</a:t>
                      </a:r>
                      <a:endParaRPr lang="de-DE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grave – agitated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modest – bold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bold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reason – feeling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baroque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feeling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complete – incomplete</a:t>
                      </a:r>
                      <a:endParaRPr lang="de-D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DE" sz="1600" dirty="0" smtClean="0">
                          <a:latin typeface="Calibri"/>
                          <a:ea typeface="Calibri"/>
                          <a:cs typeface="Times New Roman"/>
                        </a:rPr>
                        <a:t>(?)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Results</a:t>
            </a:r>
            <a:r>
              <a:rPr lang="de-DE" sz="4000" dirty="0" smtClean="0"/>
              <a:t> </a:t>
            </a:r>
            <a:r>
              <a:rPr lang="de-DE" sz="4000" dirty="0" err="1" smtClean="0"/>
              <a:t>for</a:t>
            </a:r>
            <a:r>
              <a:rPr lang="de-DE" sz="4000" dirty="0" smtClean="0"/>
              <a:t> style </a:t>
            </a:r>
            <a:r>
              <a:rPr lang="de-DE" sz="4000" dirty="0" err="1" smtClean="0"/>
              <a:t>research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992888" cy="3340967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scales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reliably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 err="1" smtClean="0"/>
              <a:t>Proves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existence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r>
              <a:rPr lang="de-DE" dirty="0" smtClean="0"/>
              <a:t> </a:t>
            </a:r>
            <a:r>
              <a:rPr lang="de-DE" dirty="0" err="1" smtClean="0"/>
              <a:t>similarily</a:t>
            </a:r>
            <a:r>
              <a:rPr lang="de-DE" dirty="0" smtClean="0"/>
              <a:t> </a:t>
            </a:r>
            <a:r>
              <a:rPr lang="de-DE" dirty="0" err="1" smtClean="0"/>
              <a:t>categorized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modalities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 smtClean="0"/>
              <a:t>Intermodal </a:t>
            </a:r>
            <a:r>
              <a:rPr lang="de-DE" dirty="0" err="1" smtClean="0"/>
              <a:t>categorization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en-US" dirty="0" smtClean="0"/>
              <a:t>“</a:t>
            </a:r>
            <a:r>
              <a:rPr lang="de-DE" dirty="0" err="1" smtClean="0"/>
              <a:t>baroque</a:t>
            </a:r>
            <a:r>
              <a:rPr lang="en-US" dirty="0" smtClean="0"/>
              <a:t>”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en-US" dirty="0" smtClean="0"/>
              <a:t>“</a:t>
            </a:r>
            <a:r>
              <a:rPr lang="de-DE" dirty="0" smtClean="0"/>
              <a:t>modern</a:t>
            </a:r>
            <a:r>
              <a:rPr lang="en-US" dirty="0" smtClean="0"/>
              <a:t>”</a:t>
            </a:r>
            <a:r>
              <a:rPr lang="de-DE" dirty="0" smtClean="0"/>
              <a:t> </a:t>
            </a:r>
            <a:r>
              <a:rPr lang="de-DE" dirty="0" err="1" smtClean="0"/>
              <a:t>seem</a:t>
            </a:r>
            <a:r>
              <a:rPr lang="de-DE" dirty="0" smtClean="0"/>
              <a:t> not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arbitrary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err="1" smtClean="0"/>
              <a:t>Results</a:t>
            </a:r>
            <a:r>
              <a:rPr lang="de-DE" sz="4000" dirty="0" smtClean="0"/>
              <a:t> </a:t>
            </a:r>
            <a:r>
              <a:rPr lang="de-DE" sz="4000" dirty="0" err="1" smtClean="0"/>
              <a:t>for</a:t>
            </a:r>
            <a:r>
              <a:rPr lang="de-DE" sz="4000" dirty="0" smtClean="0"/>
              <a:t> </a:t>
            </a:r>
            <a:r>
              <a:rPr lang="de-DE" sz="4000" dirty="0" err="1" smtClean="0"/>
              <a:t>Multimodality</a:t>
            </a:r>
            <a:r>
              <a:rPr lang="de-DE" sz="4000" dirty="0" smtClean="0"/>
              <a:t> Research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992888" cy="434907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err="1" smtClean="0"/>
              <a:t>Stylistic</a:t>
            </a:r>
            <a:r>
              <a:rPr lang="de-DE" dirty="0" smtClean="0"/>
              <a:t> </a:t>
            </a:r>
            <a:r>
              <a:rPr lang="de-DE" dirty="0" err="1" smtClean="0"/>
              <a:t>influences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perceptual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semiotic</a:t>
            </a:r>
            <a:r>
              <a:rPr lang="de-DE" dirty="0" smtClean="0"/>
              <a:t> </a:t>
            </a:r>
            <a:r>
              <a:rPr lang="de-DE" dirty="0" err="1" smtClean="0"/>
              <a:t>modalities</a:t>
            </a:r>
            <a:r>
              <a:rPr lang="de-DE" dirty="0" smtClean="0"/>
              <a:t> </a:t>
            </a:r>
            <a:r>
              <a:rPr lang="de-DE" dirty="0" err="1" smtClean="0"/>
              <a:t>proven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err="1" smtClean="0"/>
              <a:t>Cognitive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: </a:t>
            </a:r>
            <a:r>
              <a:rPr lang="de-DE" dirty="0" err="1" smtClean="0"/>
              <a:t>perception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judgment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style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separately</a:t>
            </a:r>
            <a:r>
              <a:rPr lang="de-DE" dirty="0" smtClean="0"/>
              <a:t> in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combinations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excepted</a:t>
            </a:r>
            <a:r>
              <a:rPr lang="de-DE" dirty="0" smtClean="0"/>
              <a:t> an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music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scales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easily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music</a:t>
            </a:r>
            <a:endParaRPr lang="de-DE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 smtClean="0"/>
              <a:t>&gt;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ambiguous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scales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unconsciously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modalities</a:t>
            </a:r>
            <a:r>
              <a:rPr lang="de-DE" dirty="0" smtClean="0"/>
              <a:t> (</a:t>
            </a:r>
            <a:r>
              <a:rPr lang="de-DE" dirty="0" err="1" smtClean="0"/>
              <a:t>contrary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In </a:t>
            </a:r>
            <a:r>
              <a:rPr lang="de-DE" dirty="0" err="1" smtClean="0"/>
              <a:t>conventional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well </a:t>
            </a:r>
            <a:r>
              <a:rPr lang="de-DE" dirty="0" err="1" smtClean="0"/>
              <a:t>as</a:t>
            </a:r>
            <a:r>
              <a:rPr lang="de-DE" dirty="0" smtClean="0"/>
              <a:t> in (</a:t>
            </a:r>
            <a:r>
              <a:rPr lang="de-DE" dirty="0" err="1" smtClean="0"/>
              <a:t>uncontrolled</a:t>
            </a:r>
            <a:r>
              <a:rPr lang="de-DE" dirty="0" smtClean="0"/>
              <a:t>) online </a:t>
            </a:r>
            <a:r>
              <a:rPr lang="de-DE" dirty="0" err="1" smtClean="0"/>
              <a:t>study</a:t>
            </a:r>
            <a:endParaRPr lang="de-DE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 smtClean="0"/>
              <a:t>&gt;	</a:t>
            </a: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unconscious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Limitations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76864" cy="485313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carry-over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Interactions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 smtClean="0"/>
              <a:t>	(form, </a:t>
            </a:r>
            <a:r>
              <a:rPr lang="de-DE" dirty="0" err="1" smtClean="0"/>
              <a:t>content</a:t>
            </a:r>
            <a:r>
              <a:rPr lang="de-DE" dirty="0" smtClean="0"/>
              <a:t>, </a:t>
            </a:r>
            <a:r>
              <a:rPr lang="de-DE" dirty="0" err="1" smtClean="0"/>
              <a:t>discourse</a:t>
            </a:r>
            <a:r>
              <a:rPr lang="de-DE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de-DE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de-DE" dirty="0" smtClean="0"/>
          </a:p>
          <a:p>
            <a:pPr lvl="1"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err="1" smtClean="0"/>
              <a:t>Location</a:t>
            </a:r>
            <a:r>
              <a:rPr lang="de-DE" sz="4000" dirty="0" smtClean="0"/>
              <a:t> in </a:t>
            </a:r>
            <a:r>
              <a:rPr lang="de-DE" sz="4000" dirty="0" err="1" smtClean="0"/>
              <a:t>multimodality</a:t>
            </a:r>
            <a:r>
              <a:rPr lang="de-DE" sz="4000" dirty="0" smtClean="0"/>
              <a:t> </a:t>
            </a:r>
            <a:r>
              <a:rPr lang="de-DE" sz="4000" dirty="0" err="1" smtClean="0"/>
              <a:t>research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2700" dirty="0" smtClean="0"/>
              <a:t>(tentative)</a:t>
            </a: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04856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763688" y="1916832"/>
            <a:ext cx="5400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800"/>
              </a:spcAft>
            </a:pPr>
            <a:r>
              <a:rPr lang="de-DE" sz="2800" dirty="0" err="1" smtClean="0"/>
              <a:t>Sign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processes</a:t>
            </a:r>
            <a:r>
              <a:rPr lang="de-DE" sz="2800" dirty="0" smtClean="0"/>
              <a:t> </a:t>
            </a:r>
            <a:r>
              <a:rPr lang="de-DE" sz="2800" dirty="0" err="1" smtClean="0"/>
              <a:t>combining</a:t>
            </a:r>
            <a:r>
              <a:rPr lang="de-DE" sz="2800" dirty="0" smtClean="0"/>
              <a:t> </a:t>
            </a:r>
            <a:r>
              <a:rPr lang="de-DE" sz="2800" dirty="0" err="1" smtClean="0"/>
              <a:t>modes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1619672" y="2564904"/>
            <a:ext cx="2880320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499992" y="2564904"/>
            <a:ext cx="2880320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"/>
          <p:cNvSpPr txBox="1">
            <a:spLocks/>
          </p:cNvSpPr>
          <p:nvPr/>
        </p:nvSpPr>
        <p:spPr>
          <a:xfrm>
            <a:off x="683568" y="3645024"/>
            <a:ext cx="187220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/>
            <a:r>
              <a:rPr lang="de-DE" sz="2800" dirty="0" smtClean="0"/>
              <a:t>Multimodal</a:t>
            </a:r>
          </a:p>
          <a:p>
            <a:pPr marL="342900" lvl="0" indent="-342900" algn="ctr"/>
            <a:r>
              <a:rPr lang="de-DE" sz="2800" dirty="0" err="1" smtClean="0"/>
              <a:t>text</a:t>
            </a:r>
            <a:endParaRPr lang="de-DE" sz="2800" dirty="0" smtClean="0"/>
          </a:p>
        </p:txBody>
      </p:sp>
      <p:sp>
        <p:nvSpPr>
          <p:cNvPr id="31" name="Inhaltsplatzhalter 2"/>
          <p:cNvSpPr txBox="1">
            <a:spLocks/>
          </p:cNvSpPr>
          <p:nvPr/>
        </p:nvSpPr>
        <p:spPr>
          <a:xfrm>
            <a:off x="6228184" y="3645024"/>
            <a:ext cx="216024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/>
            <a:r>
              <a:rPr lang="de-DE" sz="2800" dirty="0" smtClean="0"/>
              <a:t>Non-</a:t>
            </a:r>
            <a:r>
              <a:rPr lang="de-DE" sz="2800" dirty="0" err="1" smtClean="0"/>
              <a:t>textual</a:t>
            </a:r>
            <a:endParaRPr lang="de-DE" sz="2800" dirty="0" smtClean="0"/>
          </a:p>
          <a:p>
            <a:pPr marL="342900" lvl="0" indent="-342900" algn="ctr"/>
            <a:r>
              <a:rPr lang="de-DE" sz="2800" dirty="0" err="1" smtClean="0"/>
              <a:t>combinations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-27384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Textual</a:t>
            </a:r>
            <a:r>
              <a:rPr lang="de-DE" sz="4000" dirty="0" smtClean="0"/>
              <a:t> </a:t>
            </a:r>
            <a:r>
              <a:rPr lang="de-DE" sz="4000" dirty="0" err="1" smtClean="0"/>
              <a:t>layer</a:t>
            </a:r>
            <a:r>
              <a:rPr lang="de-DE" sz="4000" dirty="0" smtClean="0"/>
              <a:t> model</a:t>
            </a:r>
            <a:br>
              <a:rPr lang="de-DE" sz="4000" dirty="0" smtClean="0"/>
            </a:br>
            <a:r>
              <a:rPr lang="de-DE" sz="2000" dirty="0" smtClean="0"/>
              <a:t>(</a:t>
            </a:r>
            <a:r>
              <a:rPr lang="de-DE" sz="2000" dirty="0" err="1" smtClean="0"/>
              <a:t>simplified</a:t>
            </a:r>
            <a:r>
              <a:rPr lang="de-DE" sz="2000" dirty="0" smtClean="0"/>
              <a:t> …)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04856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75856" y="1844824"/>
            <a:ext cx="273630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800"/>
              </a:spcAft>
            </a:pPr>
            <a:r>
              <a:rPr lang="de-DE" sz="2800" dirty="0" err="1" smtClean="0"/>
              <a:t>Textual</a:t>
            </a:r>
            <a:r>
              <a:rPr lang="de-DE" sz="2800" dirty="0" smtClean="0"/>
              <a:t> </a:t>
            </a:r>
            <a:r>
              <a:rPr lang="de-DE" sz="2800" dirty="0" err="1" smtClean="0"/>
              <a:t>layers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Inhaltsplatzhalter 2"/>
          <p:cNvSpPr txBox="1">
            <a:spLocks/>
          </p:cNvSpPr>
          <p:nvPr/>
        </p:nvSpPr>
        <p:spPr>
          <a:xfrm>
            <a:off x="6804248" y="3645024"/>
            <a:ext cx="187220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2800" dirty="0" smtClean="0"/>
              <a:t>Style</a:t>
            </a:r>
          </a:p>
          <a:p>
            <a:pPr marL="144000" lvl="0" indent="-342900">
              <a:spcBef>
                <a:spcPts val="600"/>
              </a:spcBef>
              <a:spcAft>
                <a:spcPts val="600"/>
              </a:spcAft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Choice-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aspects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40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Connect </a:t>
            </a:r>
            <a:r>
              <a:rPr lang="de-DE" sz="1600" dirty="0" err="1" smtClean="0"/>
              <a:t>artefacts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function</a:t>
            </a:r>
            <a:r>
              <a:rPr lang="de-DE" sz="1600" dirty="0" smtClean="0"/>
              <a:t> / </a:t>
            </a:r>
            <a:r>
              <a:rPr lang="de-DE" sz="1600" dirty="0" err="1" smtClean="0"/>
              <a:t>content</a:t>
            </a:r>
            <a:endParaRPr lang="de-DE" sz="1600" dirty="0" smtClean="0"/>
          </a:p>
        </p:txBody>
      </p:sp>
      <p:sp>
        <p:nvSpPr>
          <p:cNvPr id="29" name="Inhaltsplatzhalter 2"/>
          <p:cNvSpPr txBox="1">
            <a:spLocks/>
          </p:cNvSpPr>
          <p:nvPr/>
        </p:nvSpPr>
        <p:spPr>
          <a:xfrm>
            <a:off x="467544" y="3645024"/>
            <a:ext cx="187220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2800" dirty="0" smtClean="0"/>
              <a:t>Form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Segmentability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Spatial</a:t>
            </a:r>
            <a:r>
              <a:rPr lang="de-DE" sz="1600" dirty="0" smtClean="0"/>
              <a:t> </a:t>
            </a:r>
            <a:r>
              <a:rPr lang="de-DE" sz="1600" dirty="0" err="1" smtClean="0"/>
              <a:t>relations</a:t>
            </a:r>
            <a:endParaRPr lang="de-DE" sz="16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Time </a:t>
            </a:r>
            <a:r>
              <a:rPr lang="de-DE" sz="1600" dirty="0" err="1" smtClean="0"/>
              <a:t>relations</a:t>
            </a:r>
            <a:endParaRPr lang="de-DE" sz="16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Combination</a:t>
            </a:r>
            <a:r>
              <a:rPr lang="de-DE" sz="1600" dirty="0" smtClean="0"/>
              <a:t> </a:t>
            </a:r>
            <a:r>
              <a:rPr lang="de-DE" sz="1600" dirty="0" err="1" smtClean="0"/>
              <a:t>rules</a:t>
            </a:r>
            <a:endParaRPr lang="de-DE" sz="1600" dirty="0" smtClean="0"/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2483768" y="3645024"/>
            <a:ext cx="216024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2800" dirty="0" smtClean="0"/>
              <a:t>Content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Discourse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referents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Propositions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Inferences</a:t>
            </a:r>
            <a:endParaRPr lang="de-DE" sz="1600" dirty="0" smtClean="0"/>
          </a:p>
        </p:txBody>
      </p:sp>
      <p:sp>
        <p:nvSpPr>
          <p:cNvPr id="31" name="Inhaltsplatzhalter 2"/>
          <p:cNvSpPr txBox="1">
            <a:spLocks/>
          </p:cNvSpPr>
          <p:nvPr/>
        </p:nvSpPr>
        <p:spPr>
          <a:xfrm>
            <a:off x="4572000" y="3645024"/>
            <a:ext cx="216024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2800" dirty="0" err="1" smtClean="0"/>
              <a:t>Discourse</a:t>
            </a:r>
            <a:endParaRPr lang="de-DE" sz="2800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Rhetorical</a:t>
            </a:r>
            <a:r>
              <a:rPr lang="de-DE" sz="1600" dirty="0" smtClean="0"/>
              <a:t> </a:t>
            </a:r>
            <a:r>
              <a:rPr lang="de-DE" sz="1600" dirty="0" err="1" smtClean="0"/>
              <a:t>structure</a:t>
            </a:r>
            <a:endParaRPr lang="de-DE" sz="16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Narrativity</a:t>
            </a:r>
            <a:endParaRPr lang="de-DE" sz="1600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Intertextuality</a:t>
            </a:r>
            <a:endParaRPr lang="de-DE" sz="16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– </a:t>
            </a:r>
            <a:r>
              <a:rPr lang="de-DE" sz="1600" dirty="0" err="1" smtClean="0"/>
              <a:t>Context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function</a:t>
            </a:r>
            <a:endParaRPr lang="de-DE" sz="1600" dirty="0" smtClean="0"/>
          </a:p>
        </p:txBody>
      </p:sp>
      <p:cxnSp>
        <p:nvCxnSpPr>
          <p:cNvPr id="34" name="Gerade Verbindung 33"/>
          <p:cNvCxnSpPr/>
          <p:nvPr/>
        </p:nvCxnSpPr>
        <p:spPr>
          <a:xfrm flipH="1">
            <a:off x="1475656" y="2348880"/>
            <a:ext cx="3096344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4572000" y="2348880"/>
            <a:ext cx="3168352" cy="1080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H="1">
            <a:off x="3491880" y="2348880"/>
            <a:ext cx="1080120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4572000" y="2348880"/>
            <a:ext cx="1008112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Cross-modal </a:t>
            </a:r>
            <a:r>
              <a:rPr lang="de-DE" sz="4000" dirty="0" err="1" smtClean="0"/>
              <a:t>interactions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76864" cy="34129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IUAV Venice (arts and design university)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Cognitive psychology group</a:t>
            </a:r>
            <a:endParaRPr lang="de-DE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Experimental aesthetics</a:t>
            </a:r>
            <a:endParaRPr lang="de-DE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Part of a larger project on the Experimental aesthetics of style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Layers</a:t>
            </a:r>
            <a:r>
              <a:rPr lang="de-DE" sz="4000" dirty="0" smtClean="0"/>
              <a:t> in multimodal </a:t>
            </a:r>
            <a:r>
              <a:rPr lang="de-DE" sz="4000" dirty="0" err="1" smtClean="0"/>
              <a:t>texts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04856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75856" y="1700808"/>
            <a:ext cx="273630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800"/>
              </a:spcAft>
            </a:pPr>
            <a:r>
              <a:rPr lang="de-DE" sz="2800" dirty="0" smtClean="0"/>
              <a:t>[Layer]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1547664" y="2348880"/>
            <a:ext cx="3096344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644008" y="2348880"/>
            <a:ext cx="302433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644008" y="2348880"/>
            <a:ext cx="0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/>
          <p:cNvSpPr txBox="1">
            <a:spLocks/>
          </p:cNvSpPr>
          <p:nvPr/>
        </p:nvSpPr>
        <p:spPr>
          <a:xfrm>
            <a:off x="251520" y="3501008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/>
            <a:r>
              <a:rPr lang="de-DE" sz="2800" dirty="0" err="1" smtClean="0"/>
              <a:t>Unimodal</a:t>
            </a:r>
            <a:r>
              <a:rPr lang="de-DE" sz="2800" dirty="0" smtClean="0"/>
              <a:t> </a:t>
            </a:r>
            <a:r>
              <a:rPr lang="de-DE" sz="2800" dirty="0" err="1" smtClean="0"/>
              <a:t>structure</a:t>
            </a:r>
            <a:endParaRPr lang="de-DE" sz="2800" dirty="0" smtClean="0"/>
          </a:p>
          <a:p>
            <a:pPr marL="342900" lvl="0" indent="-342900" algn="ctr"/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en-US" sz="2800" i="1" dirty="0" smtClean="0"/>
              <a:t>M</a:t>
            </a:r>
            <a:r>
              <a:rPr lang="en-US" sz="2800" baseline="-25000" dirty="0" smtClean="0"/>
              <a:t>1</a:t>
            </a:r>
            <a:r>
              <a:rPr lang="de-DE" sz="2800" dirty="0" smtClean="0"/>
              <a:t>, …, </a:t>
            </a:r>
            <a:r>
              <a:rPr lang="de-DE" sz="2800" i="1" dirty="0" smtClean="0"/>
              <a:t>M</a:t>
            </a:r>
            <a:r>
              <a:rPr lang="en-US" sz="2800" i="1" baseline="-25000" dirty="0" smtClean="0"/>
              <a:t>n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3203848" y="3501008"/>
            <a:ext cx="280831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</a:pPr>
            <a:r>
              <a:rPr lang="de-DE" sz="2800" dirty="0" smtClean="0"/>
              <a:t>All </a:t>
            </a:r>
            <a:r>
              <a:rPr lang="de-DE" sz="2800" dirty="0" err="1" smtClean="0"/>
              <a:t>interactions</a:t>
            </a:r>
            <a:endParaRPr lang="de-DE" sz="2800" dirty="0" smtClean="0"/>
          </a:p>
          <a:p>
            <a:pPr marL="342900" lvl="0" indent="-342900" algn="ctr">
              <a:spcAft>
                <a:spcPts val="1200"/>
              </a:spcAft>
            </a:pPr>
            <a:r>
              <a:rPr lang="de-DE" sz="2800" i="1" dirty="0" smtClean="0"/>
              <a:t>I</a:t>
            </a:r>
            <a:r>
              <a:rPr lang="de-DE" sz="2800" dirty="0" smtClean="0"/>
              <a:t>(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i</a:t>
            </a:r>
            <a:r>
              <a:rPr lang="de-DE" sz="2800" dirty="0" smtClean="0"/>
              <a:t>, …, </a:t>
            </a:r>
            <a:r>
              <a:rPr lang="de-DE" sz="2800" i="1" dirty="0" smtClean="0"/>
              <a:t>M</a:t>
            </a:r>
            <a:r>
              <a:rPr lang="en-US" sz="2800" i="1" baseline="-25000" dirty="0" smtClean="0"/>
              <a:t>j</a:t>
            </a:r>
            <a:r>
              <a:rPr lang="de-DE" sz="2800" dirty="0" smtClean="0"/>
              <a:t>)</a:t>
            </a:r>
          </a:p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i="1" dirty="0" smtClean="0"/>
              <a:t>i</a:t>
            </a:r>
            <a:r>
              <a:rPr lang="de-DE" sz="1600" dirty="0" smtClean="0"/>
              <a:t>, </a:t>
            </a:r>
            <a:r>
              <a:rPr lang="de-DE" sz="1600" i="1" dirty="0" smtClean="0"/>
              <a:t>j</a:t>
            </a:r>
            <a:r>
              <a:rPr lang="de-DE" sz="1600" dirty="0" smtClean="0"/>
              <a:t> </a:t>
            </a:r>
            <a:r>
              <a:rPr lang="en-US" sz="1600" dirty="0" smtClean="0"/>
              <a:t>∊ </a:t>
            </a:r>
            <a:r>
              <a:rPr lang="de-DE" sz="1600" i="1" dirty="0" smtClean="0"/>
              <a:t>n;</a:t>
            </a:r>
            <a:r>
              <a:rPr lang="de-DE" sz="1600" dirty="0" smtClean="0"/>
              <a:t> </a:t>
            </a:r>
            <a:r>
              <a:rPr lang="de-DE" sz="1600" i="1" dirty="0" smtClean="0"/>
              <a:t>i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Cambria Math"/>
                <a:ea typeface="Cambria Math"/>
              </a:rPr>
              <a:t>≠</a:t>
            </a:r>
            <a:r>
              <a:rPr lang="de-DE" sz="1600" i="1" dirty="0" smtClean="0">
                <a:latin typeface="Cambria Math"/>
                <a:ea typeface="Cambria Math"/>
              </a:rPr>
              <a:t>j</a:t>
            </a:r>
            <a:endParaRPr lang="de-DE" sz="1600" i="1" dirty="0" smtClean="0"/>
          </a:p>
        </p:txBody>
      </p:sp>
      <p:sp>
        <p:nvSpPr>
          <p:cNvPr id="28" name="Inhaltsplatzhalter 2"/>
          <p:cNvSpPr txBox="1">
            <a:spLocks/>
          </p:cNvSpPr>
          <p:nvPr/>
        </p:nvSpPr>
        <p:spPr>
          <a:xfrm>
            <a:off x="6948264" y="3501008"/>
            <a:ext cx="187220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2800" dirty="0" err="1" smtClean="0"/>
              <a:t>Holistic</a:t>
            </a:r>
            <a:endParaRPr lang="de-DE" sz="2800" dirty="0" smtClean="0"/>
          </a:p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endParaRPr lang="de-DE" sz="2000" dirty="0" smtClean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323528" y="1628800"/>
            <a:ext cx="280831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algn="ctr"/>
            <a:r>
              <a:rPr lang="de-DE" sz="2800" dirty="0" smtClean="0"/>
              <a:t>Text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modalities</a:t>
            </a:r>
            <a:endParaRPr lang="de-DE" sz="2800" dirty="0" smtClean="0"/>
          </a:p>
          <a:p>
            <a:pPr marL="342900" indent="-342900" algn="ctr"/>
            <a:r>
              <a:rPr lang="en-US" sz="2800" i="1" dirty="0" smtClean="0"/>
              <a:t>M</a:t>
            </a:r>
            <a:r>
              <a:rPr lang="en-US" sz="2800" baseline="-25000" dirty="0" smtClean="0"/>
              <a:t>1</a:t>
            </a:r>
            <a:r>
              <a:rPr lang="de-DE" sz="2800" dirty="0" smtClean="0"/>
              <a:t>, …, </a:t>
            </a:r>
            <a:r>
              <a:rPr lang="de-DE" sz="2800" i="1" dirty="0" smtClean="0"/>
              <a:t>M</a:t>
            </a:r>
            <a:r>
              <a:rPr lang="en-US" sz="2800" i="1" baseline="-25000" dirty="0" smtClean="0"/>
              <a:t>n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Style in multimodal </a:t>
            </a:r>
            <a:r>
              <a:rPr lang="de-DE" sz="4000" dirty="0" err="1" smtClean="0"/>
              <a:t>texts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704856" cy="3628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75856" y="1700808"/>
            <a:ext cx="273630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800"/>
              </a:spcAft>
            </a:pPr>
            <a:r>
              <a:rPr lang="de-DE" sz="2800" dirty="0" smtClean="0"/>
              <a:t>Style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1547664" y="2348880"/>
            <a:ext cx="3096344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644008" y="2348880"/>
            <a:ext cx="302433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644008" y="2348880"/>
            <a:ext cx="0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/>
          <p:cNvSpPr txBox="1">
            <a:spLocks/>
          </p:cNvSpPr>
          <p:nvPr/>
        </p:nvSpPr>
        <p:spPr>
          <a:xfrm>
            <a:off x="251520" y="3501008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/>
            <a:r>
              <a:rPr lang="de-DE" sz="2800" dirty="0" err="1" smtClean="0"/>
              <a:t>Unimodal</a:t>
            </a:r>
            <a:r>
              <a:rPr lang="de-DE" sz="2800" dirty="0" smtClean="0"/>
              <a:t> style</a:t>
            </a:r>
          </a:p>
          <a:p>
            <a:pPr marL="342900" lvl="0" indent="-342900" algn="ctr"/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en-US" sz="2800" i="1" dirty="0" smtClean="0"/>
              <a:t>M</a:t>
            </a:r>
            <a:r>
              <a:rPr lang="en-US" sz="2800" baseline="-25000" dirty="0" smtClean="0"/>
              <a:t>1</a:t>
            </a:r>
            <a:r>
              <a:rPr lang="de-DE" sz="2800" dirty="0" smtClean="0"/>
              <a:t>, …, </a:t>
            </a:r>
            <a:r>
              <a:rPr lang="de-DE" sz="2800" i="1" dirty="0" smtClean="0"/>
              <a:t>M</a:t>
            </a:r>
            <a:r>
              <a:rPr lang="en-US" sz="2800" i="1" baseline="-25000" dirty="0" smtClean="0"/>
              <a:t>n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3203848" y="3501008"/>
            <a:ext cx="280831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/>
            <a:r>
              <a:rPr lang="de-DE" sz="2800" dirty="0" smtClean="0"/>
              <a:t>All </a:t>
            </a:r>
            <a:r>
              <a:rPr lang="de-DE" sz="2800" dirty="0" err="1" smtClean="0"/>
              <a:t>stylistic</a:t>
            </a:r>
            <a:endParaRPr lang="de-DE" sz="2800" dirty="0" smtClean="0"/>
          </a:p>
          <a:p>
            <a:pPr marL="342900" lvl="0" indent="-342900" algn="ctr"/>
            <a:r>
              <a:rPr lang="de-DE" sz="2800" dirty="0" err="1" smtClean="0"/>
              <a:t>interactions</a:t>
            </a:r>
            <a:endParaRPr lang="de-DE" sz="2800" dirty="0" smtClean="0"/>
          </a:p>
          <a:p>
            <a:pPr marL="342900" lvl="0" indent="-342900" algn="ctr">
              <a:spcAft>
                <a:spcPts val="1200"/>
              </a:spcAft>
            </a:pPr>
            <a:r>
              <a:rPr lang="de-DE" sz="2800" i="1" dirty="0" smtClean="0"/>
              <a:t>I</a:t>
            </a:r>
            <a:r>
              <a:rPr lang="de-DE" sz="2800" dirty="0" smtClean="0"/>
              <a:t>(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i</a:t>
            </a:r>
            <a:r>
              <a:rPr lang="de-DE" sz="2800" dirty="0" smtClean="0"/>
              <a:t>, …, </a:t>
            </a:r>
            <a:r>
              <a:rPr lang="de-DE" sz="2800" i="1" dirty="0" smtClean="0"/>
              <a:t>M</a:t>
            </a:r>
            <a:r>
              <a:rPr lang="en-US" sz="2800" i="1" baseline="-25000" dirty="0" smtClean="0"/>
              <a:t>j</a:t>
            </a:r>
            <a:r>
              <a:rPr lang="de-DE" sz="2800" dirty="0" smtClean="0"/>
              <a:t>)</a:t>
            </a:r>
          </a:p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i="1" dirty="0" smtClean="0"/>
              <a:t>i</a:t>
            </a:r>
            <a:r>
              <a:rPr lang="de-DE" sz="1600" dirty="0" smtClean="0"/>
              <a:t>, </a:t>
            </a:r>
            <a:r>
              <a:rPr lang="de-DE" sz="1600" i="1" dirty="0" smtClean="0"/>
              <a:t>j</a:t>
            </a:r>
            <a:r>
              <a:rPr lang="de-DE" sz="1600" dirty="0" smtClean="0"/>
              <a:t> </a:t>
            </a:r>
            <a:r>
              <a:rPr lang="en-US" sz="1600" dirty="0" smtClean="0"/>
              <a:t>∊ </a:t>
            </a:r>
            <a:r>
              <a:rPr lang="de-DE" sz="1600" i="1" dirty="0" smtClean="0"/>
              <a:t>n;</a:t>
            </a:r>
            <a:r>
              <a:rPr lang="de-DE" sz="1600" dirty="0" smtClean="0"/>
              <a:t> </a:t>
            </a:r>
            <a:r>
              <a:rPr lang="de-DE" sz="1600" i="1" dirty="0" smtClean="0"/>
              <a:t>i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Cambria Math"/>
                <a:ea typeface="Cambria Math"/>
              </a:rPr>
              <a:t>≠</a:t>
            </a:r>
            <a:r>
              <a:rPr lang="de-DE" sz="1600" i="1" dirty="0" smtClean="0">
                <a:latin typeface="Cambria Math"/>
                <a:ea typeface="Cambria Math"/>
              </a:rPr>
              <a:t>j</a:t>
            </a:r>
            <a:endParaRPr lang="de-DE" sz="1600" i="1" dirty="0" smtClean="0"/>
          </a:p>
        </p:txBody>
      </p:sp>
      <p:sp>
        <p:nvSpPr>
          <p:cNvPr id="28" name="Inhaltsplatzhalter 2"/>
          <p:cNvSpPr txBox="1">
            <a:spLocks/>
          </p:cNvSpPr>
          <p:nvPr/>
        </p:nvSpPr>
        <p:spPr>
          <a:xfrm>
            <a:off x="6516216" y="3501008"/>
            <a:ext cx="201622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/>
            <a:r>
              <a:rPr lang="de-DE" sz="2800" dirty="0" err="1" smtClean="0"/>
              <a:t>Holistic</a:t>
            </a:r>
            <a:endParaRPr lang="de-DE" sz="2800" dirty="0" smtClean="0"/>
          </a:p>
          <a:p>
            <a:pPr marL="342900" lvl="0" indent="-342900" algn="ctr"/>
            <a:r>
              <a:rPr lang="de-DE" sz="2800" dirty="0" err="1" smtClean="0"/>
              <a:t>aspects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endParaRPr lang="de-DE" sz="2800" dirty="0" smtClean="0"/>
          </a:p>
          <a:p>
            <a:pPr marL="342900" lvl="0" indent="-342900" algn="ctr"/>
            <a:r>
              <a:rPr lang="de-DE" sz="2800" dirty="0" smtClean="0"/>
              <a:t>style</a:t>
            </a:r>
          </a:p>
          <a:p>
            <a:pPr marL="342900" lvl="0" indent="-342900" algn="ctr">
              <a:spcBef>
                <a:spcPts val="600"/>
              </a:spcBef>
              <a:spcAft>
                <a:spcPts val="1200"/>
              </a:spcAft>
            </a:pPr>
            <a:endParaRPr lang="de-DE" sz="2000" dirty="0" smtClean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323528" y="1628800"/>
            <a:ext cx="280831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algn="ctr"/>
            <a:r>
              <a:rPr lang="de-DE" sz="2800" dirty="0" smtClean="0"/>
              <a:t>Text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modalities</a:t>
            </a:r>
            <a:endParaRPr lang="de-DE" sz="2800" dirty="0" smtClean="0"/>
          </a:p>
          <a:p>
            <a:pPr marL="342900" indent="-342900" algn="ctr"/>
            <a:r>
              <a:rPr lang="en-US" sz="2800" i="1" dirty="0" smtClean="0"/>
              <a:t>M</a:t>
            </a:r>
            <a:r>
              <a:rPr lang="en-US" sz="2800" baseline="-25000" dirty="0" smtClean="0"/>
              <a:t>1</a:t>
            </a:r>
            <a:r>
              <a:rPr lang="de-DE" sz="2800" dirty="0" smtClean="0"/>
              <a:t>, …, </a:t>
            </a:r>
            <a:r>
              <a:rPr lang="de-DE" sz="2800" i="1" dirty="0" smtClean="0"/>
              <a:t>M</a:t>
            </a:r>
            <a:r>
              <a:rPr lang="en-US" sz="2800" i="1" baseline="-25000" dirty="0" smtClean="0"/>
              <a:t>n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3275856" y="3356992"/>
            <a:ext cx="2880320" cy="244827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1800"/>
              </a:spcAft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Bibliography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556792"/>
            <a:ext cx="7560840" cy="5112568"/>
          </a:xfrm>
        </p:spPr>
        <p:txBody>
          <a:bodyPr>
            <a:normAutofit fontScale="47500" lnSpcReduction="2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Arnheim, Rudolf (1986), Style </a:t>
            </a:r>
            <a:r>
              <a:rPr lang="de-DE" dirty="0" err="1" smtClean="0"/>
              <a:t>as</a:t>
            </a:r>
            <a:r>
              <a:rPr lang="de-DE" dirty="0" smtClean="0"/>
              <a:t> a Gestalt Problem, in: </a:t>
            </a:r>
            <a:r>
              <a:rPr lang="de-DE" i="1" dirty="0" smtClean="0"/>
              <a:t>New Essays on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Psychology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Art</a:t>
            </a:r>
            <a:r>
              <a:rPr lang="de-DE" dirty="0" smtClean="0"/>
              <a:t>, 261-273.</a:t>
            </a:r>
            <a:endParaRPr lang="de-DE" sz="4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Casakin</a:t>
            </a:r>
            <a:r>
              <a:rPr lang="en-US" dirty="0" smtClean="0"/>
              <a:t>, </a:t>
            </a:r>
            <a:r>
              <a:rPr lang="en-US" dirty="0" err="1" smtClean="0"/>
              <a:t>Hernan</a:t>
            </a:r>
            <a:r>
              <a:rPr lang="en-US" dirty="0" smtClean="0"/>
              <a:t> &amp; Stefano </a:t>
            </a:r>
            <a:r>
              <a:rPr lang="en-US" dirty="0" err="1" smtClean="0"/>
              <a:t>Mastandrea</a:t>
            </a:r>
            <a:r>
              <a:rPr lang="en-US" dirty="0" smtClean="0"/>
              <a:t> (2009), Aesthetic emotions and the evaluation of architectural design styles. http://www.academia.edu/230845/Aesthetic_Emotions_and_the_Evaluation_of_Architectural_Styles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Höfel</a:t>
            </a:r>
            <a:r>
              <a:rPr lang="en-US" dirty="0" smtClean="0"/>
              <a:t>, Lea &amp; Thomas Jacobsen (2007b), Electrophysiological Indices of Processing Symmetry and Aesthetics: A Result of Judgment Categorization or Judgment Report? </a:t>
            </a:r>
            <a:r>
              <a:rPr lang="en-US" i="1" dirty="0" smtClean="0"/>
              <a:t>Journal of Psychophysiology</a:t>
            </a:r>
            <a:r>
              <a:rPr lang="en-US" dirty="0" smtClean="0"/>
              <a:t> 21, 1: 9–21.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M. </a:t>
            </a:r>
            <a:r>
              <a:rPr lang="de-DE" dirty="0" err="1" smtClean="0"/>
              <a:t>Siefkes</a:t>
            </a:r>
            <a:r>
              <a:rPr lang="de-DE" dirty="0" smtClean="0"/>
              <a:t> </a:t>
            </a:r>
            <a:r>
              <a:rPr lang="en-US" dirty="0" smtClean="0"/>
              <a:t>(2011), How </a:t>
            </a:r>
            <a:r>
              <a:rPr lang="en-US" dirty="0" err="1" smtClean="0"/>
              <a:t>artefacts</a:t>
            </a:r>
            <a:r>
              <a:rPr lang="en-US" dirty="0" smtClean="0"/>
              <a:t> get meanings: Material culture and imagination. </a:t>
            </a:r>
            <a:r>
              <a:rPr lang="en-US" i="1" dirty="0" err="1" smtClean="0"/>
              <a:t>Kodikas</a:t>
            </a:r>
            <a:r>
              <a:rPr lang="en-US" i="1" dirty="0" smtClean="0"/>
              <a:t>/Code</a:t>
            </a:r>
            <a:r>
              <a:rPr lang="en-US" dirty="0" smtClean="0"/>
              <a:t> 34, 3-4: 357-384</a:t>
            </a:r>
            <a:endParaRPr lang="de-DE" sz="4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M. </a:t>
            </a:r>
            <a:r>
              <a:rPr lang="de-DE" dirty="0" err="1" smtClean="0"/>
              <a:t>Siefkes</a:t>
            </a:r>
            <a:r>
              <a:rPr lang="de-DE" dirty="0" smtClean="0"/>
              <a:t> </a:t>
            </a:r>
            <a:r>
              <a:rPr lang="en-US" dirty="0" smtClean="0"/>
              <a:t>(2012), „The semantics of </a:t>
            </a:r>
            <a:r>
              <a:rPr lang="en-US" dirty="0" err="1" smtClean="0"/>
              <a:t>artefacts</a:t>
            </a:r>
            <a:r>
              <a:rPr lang="en-US" dirty="0" smtClean="0"/>
              <a:t>: How we give meaning to the things we produce and use“. </a:t>
            </a:r>
            <a:r>
              <a:rPr lang="en-US" i="1" dirty="0" smtClean="0"/>
              <a:t>Image </a:t>
            </a:r>
            <a:r>
              <a:rPr lang="en-US" dirty="0" smtClean="0"/>
              <a:t>07/2012, http://www.gib.uni-tuebingen.de/image?function=fnArticle&amp;showArticle=218</a:t>
            </a:r>
            <a:endParaRPr lang="en-US" i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err="1" smtClean="0"/>
              <a:t>Siefkes</a:t>
            </a:r>
            <a:r>
              <a:rPr lang="de-DE" dirty="0" smtClean="0"/>
              <a:t>, Martin (in </a:t>
            </a:r>
            <a:r>
              <a:rPr lang="de-DE" dirty="0" err="1" smtClean="0"/>
              <a:t>prep</a:t>
            </a:r>
            <a:r>
              <a:rPr lang="de-DE" dirty="0" smtClean="0"/>
              <a:t>.), </a:t>
            </a:r>
            <a:r>
              <a:rPr lang="en-US" dirty="0" smtClean="0"/>
              <a:t>Empathy in Aesthetic Judgments of Architecture. Proving Weak Aesthetic Effects with </a:t>
            </a:r>
            <a:r>
              <a:rPr lang="en-US" dirty="0" err="1" smtClean="0"/>
              <a:t>Crowdsourcing</a:t>
            </a:r>
            <a:r>
              <a:rPr lang="en-US" dirty="0" smtClean="0"/>
              <a:t>. 20 p. [submitted to </a:t>
            </a:r>
            <a:r>
              <a:rPr lang="en-US" i="1" dirty="0" smtClean="0"/>
              <a:t>International Journal of Design</a:t>
            </a:r>
            <a:r>
              <a:rPr lang="en-US" dirty="0" smtClean="0"/>
              <a:t>]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err="1" smtClean="0"/>
              <a:t>Siefkes</a:t>
            </a:r>
            <a:r>
              <a:rPr lang="de-DE" dirty="0" smtClean="0"/>
              <a:t>, Martin &amp; Emanuele </a:t>
            </a:r>
            <a:r>
              <a:rPr lang="de-DE" dirty="0" err="1" smtClean="0"/>
              <a:t>Ariell</a:t>
            </a:r>
            <a:r>
              <a:rPr lang="de-DE" dirty="0" smtClean="0"/>
              <a:t> (in </a:t>
            </a:r>
            <a:r>
              <a:rPr lang="de-DE" dirty="0" err="1" smtClean="0"/>
              <a:t>prep</a:t>
            </a:r>
            <a:r>
              <a:rPr lang="de-DE" dirty="0" smtClean="0"/>
              <a:t>.), </a:t>
            </a:r>
            <a:r>
              <a:rPr lang="en-US" dirty="0" smtClean="0"/>
              <a:t>Cross-modal Influences on Aesthetic Judgment of Style.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dirty="0" err="1" smtClean="0"/>
              <a:t>Siefkes</a:t>
            </a:r>
            <a:r>
              <a:rPr lang="de-DE" dirty="0" smtClean="0"/>
              <a:t>, Martin &amp; Emanuele </a:t>
            </a:r>
            <a:r>
              <a:rPr lang="de-DE" dirty="0" err="1" smtClean="0"/>
              <a:t>Arielli</a:t>
            </a:r>
            <a:r>
              <a:rPr lang="de-DE" dirty="0" smtClean="0"/>
              <a:t> (in </a:t>
            </a:r>
            <a:r>
              <a:rPr lang="de-DE" dirty="0" err="1" smtClean="0"/>
              <a:t>prep</a:t>
            </a:r>
            <a:r>
              <a:rPr lang="de-DE" dirty="0" smtClean="0"/>
              <a:t>.), </a:t>
            </a:r>
            <a:r>
              <a:rPr lang="de-DE" i="1" dirty="0" smtClean="0"/>
              <a:t>Experimental </a:t>
            </a:r>
            <a:r>
              <a:rPr lang="de-DE" i="1" dirty="0" err="1" smtClean="0"/>
              <a:t>Investigations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Style. </a:t>
            </a:r>
            <a:r>
              <a:rPr lang="de-DE" dirty="0" smtClean="0"/>
              <a:t>Berlin/New York: Lang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Experimental </a:t>
            </a:r>
            <a:r>
              <a:rPr lang="de-DE" sz="4000" dirty="0" err="1" smtClean="0"/>
              <a:t>approach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style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88233"/>
            <a:ext cx="7992888" cy="478112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i="1" dirty="0" smtClean="0"/>
              <a:t>Assumptions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Style: exists in various areas of culture and society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Style as binding link between modes in multimodal texts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i="1" dirty="0" err="1" smtClean="0"/>
              <a:t>Operationalization</a:t>
            </a:r>
            <a:endParaRPr lang="en-US" sz="2800" i="1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Style perception can be measured via ratings on semantic scales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Perceptual dimensions of style can be experimentally manipulated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i="1" dirty="0" smtClean="0"/>
              <a:t>Current limitations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Not multimodal texts, but combinations of stimuli in different modes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BUT: Connection between modes was given via stylistic properties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5780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Study I: Online </a:t>
            </a:r>
            <a:r>
              <a:rPr lang="de-DE" sz="4000" dirty="0" err="1" smtClean="0"/>
              <a:t>study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2104257"/>
            <a:ext cx="7992888" cy="377301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100" dirty="0" smtClean="0"/>
              <a:t>Subjects were shown a short video (25 sec.) and asked for ratings on semantic scales.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sz="3100" dirty="0" smtClean="0"/>
              <a:t>On </a:t>
            </a:r>
            <a:r>
              <a:rPr lang="de-DE" sz="3100" dirty="0" err="1" smtClean="0"/>
              <a:t>the</a:t>
            </a:r>
            <a:r>
              <a:rPr lang="de-DE" sz="3100" dirty="0" smtClean="0"/>
              <a:t> </a:t>
            </a:r>
            <a:r>
              <a:rPr lang="de-DE" sz="3100" dirty="0" err="1" smtClean="0"/>
              <a:t>next</a:t>
            </a:r>
            <a:r>
              <a:rPr lang="de-DE" sz="3100" dirty="0" smtClean="0"/>
              <a:t> </a:t>
            </a:r>
            <a:r>
              <a:rPr lang="de-DE" sz="3100" dirty="0" err="1" smtClean="0"/>
              <a:t>page</a:t>
            </a:r>
            <a:r>
              <a:rPr lang="de-DE" sz="3100" dirty="0" smtClean="0"/>
              <a:t>, </a:t>
            </a:r>
            <a:r>
              <a:rPr lang="de-DE" sz="3100" dirty="0" err="1" smtClean="0"/>
              <a:t>they</a:t>
            </a:r>
            <a:r>
              <a:rPr lang="de-DE" sz="3100" dirty="0" smtClean="0"/>
              <a:t> </a:t>
            </a:r>
            <a:r>
              <a:rPr lang="de-DE" sz="3100" dirty="0" err="1" smtClean="0"/>
              <a:t>were</a:t>
            </a:r>
            <a:r>
              <a:rPr lang="de-DE" sz="3100" dirty="0" smtClean="0"/>
              <a:t> </a:t>
            </a:r>
            <a:r>
              <a:rPr lang="de-DE" sz="3100" dirty="0" err="1" smtClean="0"/>
              <a:t>asked</a:t>
            </a:r>
            <a:r>
              <a:rPr lang="de-DE" sz="3100" dirty="0" smtClean="0"/>
              <a:t> </a:t>
            </a:r>
            <a:r>
              <a:rPr lang="de-DE" sz="3100" dirty="0" err="1" smtClean="0"/>
              <a:t>if</a:t>
            </a:r>
            <a:r>
              <a:rPr lang="de-DE" sz="3100" dirty="0" smtClean="0"/>
              <a:t> </a:t>
            </a:r>
            <a:r>
              <a:rPr lang="de-DE" sz="3100" dirty="0" err="1" smtClean="0"/>
              <a:t>they</a:t>
            </a:r>
            <a:r>
              <a:rPr lang="de-DE" sz="3100" dirty="0" smtClean="0"/>
              <a:t> </a:t>
            </a:r>
            <a:r>
              <a:rPr lang="de-DE" sz="3100" dirty="0" err="1" smtClean="0"/>
              <a:t>heard</a:t>
            </a:r>
            <a:r>
              <a:rPr lang="de-DE" sz="3100" dirty="0" smtClean="0"/>
              <a:t> </a:t>
            </a:r>
            <a:r>
              <a:rPr lang="de-DE" sz="3100" dirty="0" err="1" smtClean="0"/>
              <a:t>the</a:t>
            </a:r>
            <a:r>
              <a:rPr lang="de-DE" sz="3100" dirty="0" smtClean="0"/>
              <a:t> </a:t>
            </a:r>
            <a:r>
              <a:rPr lang="de-DE" sz="3100" dirty="0" err="1" smtClean="0"/>
              <a:t>music</a:t>
            </a:r>
            <a:r>
              <a:rPr lang="de-DE" sz="3100" dirty="0" smtClean="0"/>
              <a:t>. </a:t>
            </a:r>
            <a:r>
              <a:rPr lang="de-DE" sz="3100" dirty="0" err="1" smtClean="0"/>
              <a:t>Those</a:t>
            </a:r>
            <a:r>
              <a:rPr lang="de-DE" sz="3100" dirty="0" smtClean="0"/>
              <a:t> </a:t>
            </a:r>
            <a:r>
              <a:rPr lang="de-DE" sz="3100" dirty="0" err="1" smtClean="0"/>
              <a:t>who</a:t>
            </a:r>
            <a:r>
              <a:rPr lang="de-DE" sz="3100" dirty="0" smtClean="0"/>
              <a:t> </a:t>
            </a:r>
            <a:r>
              <a:rPr lang="de-DE" sz="3100" dirty="0" err="1" smtClean="0"/>
              <a:t>answered</a:t>
            </a:r>
            <a:r>
              <a:rPr lang="de-DE" sz="3100" dirty="0" smtClean="0"/>
              <a:t> „</a:t>
            </a:r>
            <a:r>
              <a:rPr lang="de-DE" sz="3100" dirty="0" err="1" smtClean="0"/>
              <a:t>No</a:t>
            </a:r>
            <a:r>
              <a:rPr lang="de-DE" sz="3100" dirty="0" smtClean="0"/>
              <a:t>“ </a:t>
            </a:r>
            <a:r>
              <a:rPr lang="de-DE" sz="3100" dirty="0" err="1" smtClean="0"/>
              <a:t>were</a:t>
            </a:r>
            <a:r>
              <a:rPr lang="de-DE" sz="3100" dirty="0" smtClean="0"/>
              <a:t> </a:t>
            </a:r>
            <a:r>
              <a:rPr lang="de-DE" sz="3100" dirty="0" err="1" smtClean="0"/>
              <a:t>excluded</a:t>
            </a:r>
            <a:endParaRPr lang="de-DE" sz="31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sz="3100" dirty="0" smtClean="0"/>
              <a:t>4 </a:t>
            </a:r>
            <a:r>
              <a:rPr lang="de-DE" sz="3100" dirty="0" err="1" smtClean="0"/>
              <a:t>conditions</a:t>
            </a:r>
            <a:r>
              <a:rPr lang="de-DE" sz="3100" dirty="0" smtClean="0"/>
              <a:t> / </a:t>
            </a:r>
            <a:r>
              <a:rPr lang="de-DE" sz="3100" dirty="0" err="1" smtClean="0"/>
              <a:t>videos</a:t>
            </a:r>
            <a:endParaRPr lang="de-DE" sz="31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sz="3100" dirty="0" smtClean="0"/>
              <a:t>n = 626 (501 valid </a:t>
            </a:r>
            <a:r>
              <a:rPr lang="de-DE" sz="3100" dirty="0" err="1" smtClean="0"/>
              <a:t>answers</a:t>
            </a:r>
            <a:r>
              <a:rPr lang="de-DE" sz="3100" dirty="0" smtClean="0"/>
              <a:t>)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Study I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344816" cy="377301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Four videos: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Baroque architecture with baroque music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Baroque architecture with modern music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Modern architecture with baroque music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Modern architecture with modern music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180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1800"/>
              </a:spcAft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Study I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344816" cy="377301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Four videos: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Baroque architecture with baroque music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Baroque architecture with modern music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Modern architecture with baroque music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Modern architecture with modern music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180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1800"/>
              </a:spcAft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de-DE" dirty="0" smtClean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5076056" y="5445225"/>
            <a:ext cx="3600400" cy="64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de-DE" dirty="0" smtClean="0"/>
              <a:t>= </a:t>
            </a:r>
            <a:r>
              <a:rPr lang="de-DE" dirty="0" err="1" smtClean="0"/>
              <a:t>intermodally</a:t>
            </a:r>
            <a:r>
              <a:rPr lang="de-DE" dirty="0" smtClean="0"/>
              <a:t> </a:t>
            </a:r>
            <a:r>
              <a:rPr lang="de-DE" dirty="0" err="1" smtClean="0"/>
              <a:t>congruent</a:t>
            </a:r>
            <a:endParaRPr lang="de-DE" dirty="0" smtClean="0"/>
          </a:p>
          <a:p>
            <a:pPr lvl="0">
              <a:spcAft>
                <a:spcPts val="600"/>
              </a:spcAft>
            </a:pPr>
            <a:r>
              <a:rPr lang="de-DE" dirty="0" smtClean="0"/>
              <a:t>= </a:t>
            </a:r>
            <a:r>
              <a:rPr lang="de-DE" dirty="0" err="1" smtClean="0"/>
              <a:t>intermodally</a:t>
            </a:r>
            <a:r>
              <a:rPr lang="de-DE" dirty="0" smtClean="0"/>
              <a:t> </a:t>
            </a:r>
            <a:r>
              <a:rPr lang="de-DE" dirty="0" err="1" smtClean="0"/>
              <a:t>incongruent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499992" y="5445224"/>
            <a:ext cx="288032" cy="28803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499992" y="5805264"/>
            <a:ext cx="288032" cy="28803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Study I: Online </a:t>
            </a:r>
            <a:r>
              <a:rPr lang="de-DE" sz="4000" dirty="0" err="1" smtClean="0"/>
              <a:t>study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344816" cy="4997151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900"/>
              </a:spcAft>
              <a:buNone/>
            </a:pPr>
            <a:r>
              <a:rPr lang="en-US" dirty="0" smtClean="0"/>
              <a:t>Ratings of the architecture were elicited; music was not mentioned.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“Do you like the style of the buildings in the video?”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not at all		– 	very much</a:t>
            </a:r>
          </a:p>
          <a:p>
            <a:endParaRPr lang="de-DE" dirty="0" smtClean="0"/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“Please judge the style of the buildings on the following dimensions:”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introverted		– 	extraverted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unbalanced		– 	balanced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bright		–	dark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incoherent		–	coherent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grave		–	agitated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modest		–	bold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reason		–	feeling</a:t>
            </a:r>
            <a:endParaRPr lang="de-DE" dirty="0" smtClean="0"/>
          </a:p>
          <a:p>
            <a:pPr>
              <a:buNone/>
            </a:pPr>
            <a:r>
              <a:rPr lang="en-US" i="1" dirty="0" smtClean="0"/>
              <a:t>	complete		–	incomplete</a:t>
            </a:r>
            <a:endParaRPr lang="de-DE" dirty="0" smtClean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Tabelle_Stimul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781" y="0"/>
            <a:ext cx="57864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Bildschirmpräsentation (4:3)</PresentationFormat>
  <Paragraphs>246</Paragraphs>
  <Slides>32</Slides>
  <Notes>0</Notes>
  <HiddenSlides>0</HiddenSlides>
  <MMClips>4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Larissa-Design</vt:lpstr>
      <vt:lpstr>An Experimental Approach to Multimodality  Investigating the Interactions between Musical and Architectural Styles in Aesthetic Perception</vt:lpstr>
      <vt:lpstr>Overview</vt:lpstr>
      <vt:lpstr>Cross-modal interactions</vt:lpstr>
      <vt:lpstr>Experimental approach to style</vt:lpstr>
      <vt:lpstr>Study I: Online study</vt:lpstr>
      <vt:lpstr>Study I</vt:lpstr>
      <vt:lpstr>Study I</vt:lpstr>
      <vt:lpstr>Study I: Online study</vt:lpstr>
      <vt:lpstr>Folie 9</vt:lpstr>
      <vt:lpstr>Folie 10</vt:lpstr>
      <vt:lpstr>Baroque architecture, baroque music </vt:lpstr>
      <vt:lpstr>Modern architecture, baroque music </vt:lpstr>
      <vt:lpstr>Baroque architecture, modern music </vt:lpstr>
      <vt:lpstr>Modern architecture, modern music </vt:lpstr>
      <vt:lpstr>Stylistic interactions</vt:lpstr>
      <vt:lpstr>Study I: 2×2 ANOVA (architecture × music) baroque music: blue, modern music: red</vt:lpstr>
      <vt:lpstr>Study II </vt:lpstr>
      <vt:lpstr>Study II</vt:lpstr>
      <vt:lpstr>Study II: 2×2 ANOVA (architecture × music) baroque music: blue, modern music: red</vt:lpstr>
      <vt:lpstr>Study II: 2×2 ANOVA (architecture × music) baroque music: blue, modern music: red</vt:lpstr>
      <vt:lpstr>Study II: 2×2 ANOVA (architecture × music) baroque music: blue, modern music: red</vt:lpstr>
      <vt:lpstr>Study I</vt:lpstr>
      <vt:lpstr>Study II</vt:lpstr>
      <vt:lpstr>Study I + II</vt:lpstr>
      <vt:lpstr>Results for style research</vt:lpstr>
      <vt:lpstr>Results for Multimodality Research</vt:lpstr>
      <vt:lpstr>Limitations</vt:lpstr>
      <vt:lpstr>Location in multimodality research (tentative)</vt:lpstr>
      <vt:lpstr>Textual layer model (simplified …)</vt:lpstr>
      <vt:lpstr>Layers in multimodal texts</vt:lpstr>
      <vt:lpstr>Style in multimodal texts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User</cp:lastModifiedBy>
  <cp:revision>1105</cp:revision>
  <dcterms:created xsi:type="dcterms:W3CDTF">2011-10-07T09:52:19Z</dcterms:created>
  <dcterms:modified xsi:type="dcterms:W3CDTF">2015-02-19T22:41:17Z</dcterms:modified>
</cp:coreProperties>
</file>