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1" r:id="rId3"/>
    <p:sldId id="433" r:id="rId4"/>
    <p:sldId id="438" r:id="rId5"/>
    <p:sldId id="434" r:id="rId6"/>
    <p:sldId id="442" r:id="rId7"/>
    <p:sldId id="435" r:id="rId8"/>
    <p:sldId id="437" r:id="rId9"/>
    <p:sldId id="440" r:id="rId10"/>
    <p:sldId id="439" r:id="rId11"/>
    <p:sldId id="441" r:id="rId12"/>
    <p:sldId id="429" r:id="rId13"/>
    <p:sldId id="299" r:id="rId14"/>
  </p:sldIdLst>
  <p:sldSz cx="9144000" cy="6858000" type="screen4x3"/>
  <p:notesSz cx="6648450" cy="9850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D250-790D-47A5-9D8C-21041CB37897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21ED-39C7-4360-AB62-1A7C750B86C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6B63-8FBD-4908-BBB2-B6F9B0311460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7CB1-8F41-45A2-8F2B-9A3D0495F4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8235-96F2-4579-AC07-087C0795FF18}" type="datetimeFigureOut">
              <a:rPr lang="de-DE" smtClean="0"/>
              <a:pPr/>
              <a:t>22.03.2015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vH_Logo_n7_Wo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5704" y="332656"/>
            <a:ext cx="1890752" cy="10808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3832" y="2564904"/>
            <a:ext cx="7702624" cy="1470025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The Frame “Conception and Birth” in the Film </a:t>
            </a:r>
            <a:r>
              <a:rPr lang="en-US" b="1" i="1" dirty="0" err="1" smtClean="0">
                <a:solidFill>
                  <a:schemeClr val="bg1"/>
                </a:solidFill>
              </a:rPr>
              <a:t>Gattaca</a:t>
            </a:r>
            <a:r>
              <a:rPr lang="en-US" b="1" i="1" dirty="0" smtClean="0">
                <a:solidFill>
                  <a:schemeClr val="bg1"/>
                </a:solidFill>
              </a:rPr>
              <a:t>: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sz="1300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de-DE" sz="3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Connecting</a:t>
            </a:r>
            <a:r>
              <a:rPr lang="de-DE" sz="3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Frame </a:t>
            </a:r>
            <a:r>
              <a:rPr lang="de-DE" sz="3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Semantics</a:t>
            </a:r>
            <a:r>
              <a:rPr lang="de-DE" sz="3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3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de-DE" sz="3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Multimodal </a:t>
            </a:r>
            <a:r>
              <a:rPr lang="de-DE" sz="3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Discourse</a:t>
            </a:r>
            <a:r>
              <a:rPr lang="de-DE" sz="3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Analysis</a:t>
            </a:r>
            <a:r>
              <a:rPr lang="de-DE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de-DE" sz="38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728792" cy="1752600"/>
          </a:xfrm>
        </p:spPr>
        <p:txBody>
          <a:bodyPr/>
          <a:lstStyle/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Martin Siefkes</a:t>
            </a:r>
            <a:b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Technical University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of</a:t>
            </a:r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 Chemnitz</a:t>
            </a:r>
          </a:p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Framing</a:t>
            </a:r>
            <a:r>
              <a:rPr lang="de-DE" sz="4000" dirty="0" smtClean="0"/>
              <a:t> in film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45651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Films (and other texts) make use of frames to draw on existing cultural understanding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Thorough world construction includes </a:t>
            </a:r>
            <a:r>
              <a:rPr lang="en-US" sz="2800" dirty="0" smtClean="0">
                <a:solidFill>
                  <a:srgbClr val="7030A0"/>
                </a:solidFill>
              </a:rPr>
              <a:t>fictional </a:t>
            </a:r>
            <a:r>
              <a:rPr lang="en-US" sz="2800" dirty="0" err="1" smtClean="0">
                <a:solidFill>
                  <a:srgbClr val="7030A0"/>
                </a:solidFill>
              </a:rPr>
              <a:t>conceptualisation</a:t>
            </a:r>
            <a:r>
              <a:rPr lang="en-US" sz="2800" dirty="0" smtClean="0">
                <a:solidFill>
                  <a:srgbClr val="7030A0"/>
                </a:solidFill>
              </a:rPr>
              <a:t>, terminology, social norms &amp; practices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7030A0"/>
                </a:solidFill>
              </a:rPr>
              <a:t>Frame templates</a:t>
            </a:r>
            <a:r>
              <a:rPr lang="en-US" sz="2800" dirty="0" smtClean="0"/>
              <a:t> have to be expanded accordingly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Frame change </a:t>
            </a:r>
            <a:r>
              <a:rPr lang="en-US" sz="2800" dirty="0" smtClean="0">
                <a:latin typeface="Cambria Math"/>
                <a:ea typeface="Cambria Math"/>
              </a:rPr>
              <a:t>→</a:t>
            </a:r>
            <a:r>
              <a:rPr lang="en-US" sz="2800" dirty="0" smtClean="0"/>
              <a:t> changes in world knowledge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Use of frames to describe fictional worlds is </a:t>
            </a:r>
            <a:r>
              <a:rPr lang="en-US" sz="2800" dirty="0" smtClean="0">
                <a:solidFill>
                  <a:srgbClr val="7030A0"/>
                </a:solidFill>
              </a:rPr>
              <a:t>genre specific</a:t>
            </a:r>
            <a:r>
              <a:rPr lang="en-US" sz="2800" dirty="0" smtClean="0"/>
              <a:t>: frequently used in science fiction &amp; fantasy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992888" cy="42050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Multimodal texts use various </a:t>
            </a:r>
            <a:r>
              <a:rPr lang="en-US" sz="2800" dirty="0" smtClean="0">
                <a:solidFill>
                  <a:srgbClr val="FF0000"/>
                </a:solidFill>
              </a:rPr>
              <a:t>semiotic</a:t>
            </a:r>
            <a:r>
              <a:rPr lang="en-US" sz="2800" dirty="0" smtClean="0"/>
              <a:t> and/or </a:t>
            </a:r>
            <a:r>
              <a:rPr lang="en-US" sz="2800" dirty="0" smtClean="0">
                <a:solidFill>
                  <a:srgbClr val="FF0000"/>
                </a:solidFill>
              </a:rPr>
              <a:t>perceptual</a:t>
            </a:r>
            <a:r>
              <a:rPr lang="en-US" sz="2800" dirty="0" smtClean="0"/>
              <a:t> modes to create meaning</a:t>
            </a:r>
          </a:p>
          <a:p>
            <a:pPr>
              <a:spcBef>
                <a:spcPts val="300"/>
              </a:spcBef>
              <a:spcAft>
                <a:spcPts val="1800"/>
              </a:spcAft>
              <a:buNone/>
            </a:pPr>
            <a:r>
              <a:rPr lang="en-US" sz="2800" dirty="0" smtClean="0"/>
              <a:t>	</a:t>
            </a:r>
            <a:r>
              <a:rPr lang="en-US" sz="2100" dirty="0" smtClean="0"/>
              <a:t>(Bateman 2011, </a:t>
            </a:r>
            <a:r>
              <a:rPr lang="en-US" sz="2100" dirty="0" err="1" smtClean="0"/>
              <a:t>Wildfeuer</a:t>
            </a:r>
            <a:r>
              <a:rPr lang="en-US" sz="2100" dirty="0" smtClean="0"/>
              <a:t> 2012, Fricke 2013)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Semiotic</a:t>
            </a:r>
            <a:r>
              <a:rPr lang="en-US" sz="2800" dirty="0" smtClean="0"/>
              <a:t> modes: language (text or speech), images, sound,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Perceptual</a:t>
            </a:r>
            <a:r>
              <a:rPr lang="en-US" sz="2800" dirty="0" smtClean="0"/>
              <a:t> modes (= sensory channels): visual, auditory, </a:t>
            </a:r>
            <a:r>
              <a:rPr lang="en-US" sz="2800" dirty="0" err="1" smtClean="0"/>
              <a:t>haptic</a:t>
            </a:r>
            <a:r>
              <a:rPr lang="en-US" sz="2800" dirty="0" smtClean="0"/>
              <a:t>, …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Textual inferences are often based on information given in various modes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err="1" smtClean="0">
                <a:solidFill>
                  <a:srgbClr val="FF0000"/>
                </a:solidFill>
              </a:rPr>
              <a:t>Intermodality</a:t>
            </a:r>
            <a:r>
              <a:rPr lang="en-US" sz="2800" dirty="0" smtClean="0"/>
              <a:t>: additional textual properties that are caused by relations between modes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55576" y="4946984"/>
            <a:ext cx="7992888" cy="93028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Intermodality</a:t>
            </a:r>
            <a:r>
              <a:rPr lang="de-DE" sz="4000" dirty="0" smtClean="0"/>
              <a:t> in </a:t>
            </a:r>
            <a:r>
              <a:rPr lang="de-DE" sz="4000" i="1" dirty="0" err="1" smtClean="0"/>
              <a:t>Gattaca</a:t>
            </a:r>
            <a:endParaRPr lang="de-DE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91703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Music &amp; images</a:t>
            </a:r>
            <a:r>
              <a:rPr lang="en-US" sz="2800" dirty="0" smtClean="0"/>
              <a:t> of the conception scene refer to the frame </a:t>
            </a:r>
            <a:r>
              <a:rPr lang="en-US" sz="2800" i="1" dirty="0" smtClean="0"/>
              <a:t>Conception &amp; Birth (1997)</a:t>
            </a:r>
            <a:r>
              <a:rPr lang="en-US" sz="2800" i="1" baseline="-25000" dirty="0" smtClean="0"/>
              <a:t>real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Verbal language [narrative commentary]</a:t>
            </a:r>
            <a:r>
              <a:rPr lang="en-US" sz="2800" dirty="0" smtClean="0"/>
              <a:t> refers to the frame </a:t>
            </a:r>
            <a:r>
              <a:rPr lang="en-US" sz="2800" i="1" dirty="0" smtClean="0"/>
              <a:t>Conception &amp; Birth (not-too-distant future)</a:t>
            </a:r>
            <a:r>
              <a:rPr lang="en-US" sz="2800" i="1" baseline="-25000" dirty="0" smtClean="0"/>
              <a:t>real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7030A0"/>
                </a:solidFill>
              </a:rPr>
              <a:t>Intermodal irony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7030A0"/>
                </a:solidFill>
              </a:rPr>
              <a:t>Intermodal commentary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Cambria Math"/>
                <a:ea typeface="Cambria Math"/>
              </a:rPr>
              <a:t>⇒ </a:t>
            </a:r>
            <a:r>
              <a:rPr lang="en-US" sz="2400" dirty="0" smtClean="0"/>
              <a:t>additional textual properties!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err="1" smtClean="0"/>
              <a:t>Gattaca</a:t>
            </a:r>
            <a:r>
              <a:rPr lang="en-US" sz="2800" dirty="0" smtClean="0"/>
              <a:t>, 10:35 – 10:58: images give examples for what is more generally described in the verbal commentary.</a:t>
            </a:r>
            <a:br>
              <a:rPr lang="en-US" sz="2800" dirty="0" smtClean="0"/>
            </a:br>
            <a:r>
              <a:rPr lang="en-US" sz="2800" dirty="0" smtClean="0">
                <a:latin typeface="Cambria Math"/>
                <a:ea typeface="Cambria Math"/>
              </a:rPr>
              <a:t>⇒ </a:t>
            </a:r>
            <a:r>
              <a:rPr lang="en-US" sz="2800" dirty="0" smtClean="0">
                <a:solidFill>
                  <a:srgbClr val="7030A0"/>
                </a:solidFill>
              </a:rPr>
              <a:t>Exemplification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Selected </a:t>
            </a:r>
            <a:r>
              <a:rPr lang="de-DE" sz="4000" dirty="0" err="1" smtClean="0"/>
              <a:t>bibliography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2200" dirty="0" smtClean="0"/>
              <a:t>on </a:t>
            </a:r>
            <a:r>
              <a:rPr lang="de-DE" sz="2200" dirty="0" err="1" smtClean="0"/>
              <a:t>frames</a:t>
            </a:r>
            <a:r>
              <a:rPr lang="de-DE" sz="2200" dirty="0" smtClean="0"/>
              <a:t>, </a:t>
            </a:r>
            <a:r>
              <a:rPr lang="de-DE" sz="2200" dirty="0" err="1" smtClean="0"/>
              <a:t>multimodality</a:t>
            </a:r>
            <a:r>
              <a:rPr lang="de-DE" sz="2200" dirty="0" smtClean="0"/>
              <a:t>, </a:t>
            </a:r>
            <a:r>
              <a:rPr lang="de-DE" sz="2200" dirty="0" err="1" smtClean="0"/>
              <a:t>and</a:t>
            </a:r>
            <a:r>
              <a:rPr lang="de-DE" sz="2200" dirty="0" smtClean="0"/>
              <a:t> intermodal </a:t>
            </a:r>
            <a:r>
              <a:rPr lang="de-DE" sz="2200" smtClean="0"/>
              <a:t>interactions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976664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Bateman, John </a:t>
            </a:r>
            <a:r>
              <a:rPr lang="en-US" dirty="0" smtClean="0"/>
              <a:t>(2011), “The decomposability of semiotic modes”, in: </a:t>
            </a:r>
            <a:r>
              <a:rPr lang="en-US" dirty="0" err="1" smtClean="0"/>
              <a:t>O’Halloran</a:t>
            </a:r>
            <a:r>
              <a:rPr lang="en-US" dirty="0" smtClean="0"/>
              <a:t>, Kay &amp; Bradley Smith (eds.) (2011), </a:t>
            </a:r>
            <a:r>
              <a:rPr lang="en-US" i="1" dirty="0" smtClean="0"/>
              <a:t>Multimodal Studies. Exploring Issues and Domains</a:t>
            </a:r>
            <a:r>
              <a:rPr lang="en-US" dirty="0" smtClean="0"/>
              <a:t>. London: </a:t>
            </a:r>
            <a:r>
              <a:rPr lang="en-US" dirty="0" err="1" smtClean="0"/>
              <a:t>Routledge</a:t>
            </a:r>
            <a:r>
              <a:rPr lang="en-US" dirty="0" smtClean="0"/>
              <a:t>, 17-38.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Bateman, John </a:t>
            </a:r>
            <a:r>
              <a:rPr lang="en-US" dirty="0" smtClean="0"/>
              <a:t>(2014), </a:t>
            </a:r>
            <a:r>
              <a:rPr lang="en-US" i="1" dirty="0" smtClean="0"/>
              <a:t>Text and Image. A Critical Introduction to the Visual-Verbal Divide.</a:t>
            </a:r>
            <a:r>
              <a:rPr lang="en-US" dirty="0" smtClean="0"/>
              <a:t> </a:t>
            </a:r>
            <a:r>
              <a:rPr lang="de-DE" dirty="0" smtClean="0"/>
              <a:t>New York: Routledge.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Bateman</a:t>
            </a:r>
            <a:r>
              <a:rPr lang="de-DE" dirty="0" smtClean="0"/>
              <a:t>,</a:t>
            </a:r>
            <a:r>
              <a:rPr lang="de-DE" cap="small" dirty="0" smtClean="0"/>
              <a:t> John</a:t>
            </a:r>
            <a:r>
              <a:rPr lang="de-DE" dirty="0" smtClean="0"/>
              <a:t> &amp; </a:t>
            </a:r>
            <a:r>
              <a:rPr lang="en-US" cap="small" dirty="0" smtClean="0"/>
              <a:t>Schmidt</a:t>
            </a:r>
            <a:r>
              <a:rPr lang="de-DE" cap="small" dirty="0" smtClean="0"/>
              <a:t>, Karl-Heinrich </a:t>
            </a:r>
            <a:r>
              <a:rPr lang="de-DE" dirty="0" smtClean="0"/>
              <a:t>(2011), </a:t>
            </a:r>
            <a:r>
              <a:rPr lang="de-DE" i="1" dirty="0" smtClean="0"/>
              <a:t>Multimodal Film Analysis. </a:t>
            </a:r>
            <a:r>
              <a:rPr lang="en-US" i="1" dirty="0" smtClean="0"/>
              <a:t>How Films Mean.</a:t>
            </a:r>
            <a:r>
              <a:rPr lang="en-US" dirty="0" smtClean="0"/>
              <a:t> London: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Calvert, </a:t>
            </a:r>
            <a:r>
              <a:rPr lang="en-US" cap="small" dirty="0" err="1" smtClean="0"/>
              <a:t>Gemma</a:t>
            </a:r>
            <a:r>
              <a:rPr lang="en-US" cap="small" dirty="0" smtClean="0"/>
              <a:t>, Spence, Charles &amp; Stein, Barry</a:t>
            </a:r>
            <a:r>
              <a:rPr lang="en-US" dirty="0" smtClean="0"/>
              <a:t> (2004), </a:t>
            </a:r>
            <a:r>
              <a:rPr lang="en-US" i="1" dirty="0" smtClean="0"/>
              <a:t>The Handbook of Multisensory Processes.</a:t>
            </a:r>
            <a:r>
              <a:rPr lang="en-US" dirty="0" smtClean="0"/>
              <a:t> Cambridge MA: MIT.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Elleström</a:t>
            </a:r>
            <a:r>
              <a:rPr lang="en-US" cap="small" dirty="0" smtClean="0"/>
              <a:t>, Lars </a:t>
            </a:r>
            <a:r>
              <a:rPr lang="en-US" dirty="0" smtClean="0"/>
              <a:t>(ed.) (2011), </a:t>
            </a:r>
            <a:r>
              <a:rPr lang="en-US" i="1" dirty="0" smtClean="0"/>
              <a:t>Media Borders, Multimodality and </a:t>
            </a:r>
            <a:r>
              <a:rPr lang="en-US" i="1" dirty="0" err="1" smtClean="0"/>
              <a:t>Intermediality</a:t>
            </a:r>
            <a:r>
              <a:rPr lang="en-US" dirty="0" smtClean="0"/>
              <a:t>. London: Palgrave Macmillan.</a:t>
            </a:r>
          </a:p>
          <a:p>
            <a:pPr>
              <a:spcBef>
                <a:spcPts val="0"/>
              </a:spcBef>
              <a:buNone/>
            </a:pPr>
            <a:r>
              <a:rPr lang="en-GB" cap="small" dirty="0" smtClean="0"/>
              <a:t>Fillmore, Charles</a:t>
            </a:r>
            <a:r>
              <a:rPr lang="en-GB" dirty="0" smtClean="0"/>
              <a:t> (1982), “Frame semantics”,</a:t>
            </a:r>
            <a:r>
              <a:rPr lang="en-GB" i="1" dirty="0" smtClean="0"/>
              <a:t> </a:t>
            </a:r>
            <a:r>
              <a:rPr lang="en-GB" dirty="0" smtClean="0"/>
              <a:t>in:</a:t>
            </a:r>
            <a:r>
              <a:rPr lang="en-GB" i="1" dirty="0" smtClean="0"/>
              <a:t> Linguistics in the Morning Calm. Papers presented at the Seoul International Conference on Linguistics.</a:t>
            </a:r>
            <a:r>
              <a:rPr lang="en-GB" dirty="0" smtClean="0"/>
              <a:t> Seoul: Hanshin, 111-137.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de-DE" cap="small" dirty="0" smtClean="0"/>
              <a:t>Fricke, Ellen </a:t>
            </a:r>
            <a:r>
              <a:rPr lang="de-DE" dirty="0" smtClean="0"/>
              <a:t>(2006), “Intermedialität, Stil und Mental </a:t>
            </a:r>
            <a:r>
              <a:rPr lang="de-DE" dirty="0" err="1" smtClean="0"/>
              <a:t>Spaces</a:t>
            </a:r>
            <a:r>
              <a:rPr lang="de-DE" dirty="0" smtClean="0"/>
              <a:t>: Das Visuelle als Dimension musikalischen Komponierens in Georg </a:t>
            </a:r>
            <a:r>
              <a:rPr lang="de-DE" dirty="0" err="1" smtClean="0"/>
              <a:t>Nussbaumers</a:t>
            </a:r>
            <a:r>
              <a:rPr lang="de-DE" dirty="0" smtClean="0"/>
              <a:t> Installationsoper ‘</a:t>
            </a:r>
            <a:r>
              <a:rPr lang="de-DE" dirty="0" err="1" smtClean="0"/>
              <a:t>orpheusarchipel</a:t>
            </a:r>
            <a:r>
              <a:rPr lang="de-DE" dirty="0" smtClean="0"/>
              <a:t>’”. </a:t>
            </a:r>
            <a:r>
              <a:rPr lang="de-DE" i="1" dirty="0" err="1" smtClean="0"/>
              <a:t>Kodikas</a:t>
            </a:r>
            <a:r>
              <a:rPr lang="de-DE" i="1" dirty="0" smtClean="0"/>
              <a:t>/Code 29(1-3),</a:t>
            </a:r>
            <a:r>
              <a:rPr lang="de-DE" dirty="0" smtClean="0"/>
              <a:t> 137-155.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Fricke, Ellen </a:t>
            </a:r>
            <a:r>
              <a:rPr lang="en-US" dirty="0" smtClean="0"/>
              <a:t>(2013), “Towards a unified grammar of gesture and speech: A multimodal approach”, in: Cornelia </a:t>
            </a:r>
            <a:r>
              <a:rPr lang="en-US" dirty="0" err="1" smtClean="0"/>
              <a:t>Müller</a:t>
            </a:r>
            <a:r>
              <a:rPr lang="en-US" dirty="0" smtClean="0"/>
              <a:t> et al. (eds.), </a:t>
            </a:r>
            <a:r>
              <a:rPr lang="en-US" i="1" dirty="0" smtClean="0"/>
              <a:t>Body – Language – Communication. An International Handbook on Multimodality in Human Interaction</a:t>
            </a:r>
            <a:r>
              <a:rPr lang="en-US" dirty="0" smtClean="0"/>
              <a:t>. Berlin: de </a:t>
            </a:r>
            <a:r>
              <a:rPr lang="en-US" dirty="0" err="1" smtClean="0"/>
              <a:t>Gruyter</a:t>
            </a:r>
            <a:r>
              <a:rPr lang="en-US" dirty="0" smtClean="0"/>
              <a:t>, vol. 1, 733–754.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Liu, Yu &amp; </a:t>
            </a:r>
            <a:r>
              <a:rPr lang="en-US" cap="small" dirty="0" err="1" smtClean="0"/>
              <a:t>O’Halloran</a:t>
            </a:r>
            <a:r>
              <a:rPr lang="en-US" dirty="0" smtClean="0"/>
              <a:t>, </a:t>
            </a:r>
            <a:r>
              <a:rPr lang="en-US" cap="small" dirty="0" smtClean="0"/>
              <a:t>Kay </a:t>
            </a:r>
            <a:r>
              <a:rPr lang="en-US" dirty="0" smtClean="0"/>
              <a:t>(2009), “</a:t>
            </a:r>
            <a:r>
              <a:rPr lang="en-US" dirty="0" err="1" smtClean="0"/>
              <a:t>Intersemiotic</a:t>
            </a:r>
            <a:r>
              <a:rPr lang="en-US" dirty="0" smtClean="0"/>
              <a:t> texture: Analyzing cohesive devices between language and images”. </a:t>
            </a:r>
            <a:r>
              <a:rPr lang="en-US" i="1" dirty="0" smtClean="0"/>
              <a:t>Social Semiotics 19(4), </a:t>
            </a:r>
            <a:r>
              <a:rPr lang="en-US" dirty="0" smtClean="0"/>
              <a:t>367-388.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Marsh, Emily E. &amp; White, Marilyn D. </a:t>
            </a:r>
            <a:r>
              <a:rPr lang="en-US" dirty="0" smtClean="0"/>
              <a:t>(2003), “A taxonomy of relationships between images and text”, </a:t>
            </a:r>
            <a:r>
              <a:rPr lang="en-US" i="1" dirty="0" smtClean="0"/>
              <a:t>Journal of Documentation 59(6)</a:t>
            </a:r>
            <a:r>
              <a:rPr lang="en-US" dirty="0" smtClean="0"/>
              <a:t>, 647–672.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Martinec</a:t>
            </a:r>
            <a:r>
              <a:rPr lang="en-US" cap="small" dirty="0" smtClean="0"/>
              <a:t>, </a:t>
            </a:r>
            <a:r>
              <a:rPr lang="en-US" cap="small" dirty="0" err="1" smtClean="0"/>
              <a:t>Radan</a:t>
            </a:r>
            <a:r>
              <a:rPr lang="en-US" cap="small" dirty="0" smtClean="0"/>
              <a:t> &amp; </a:t>
            </a:r>
            <a:r>
              <a:rPr lang="en-US" cap="small" dirty="0" err="1" smtClean="0"/>
              <a:t>Salway</a:t>
            </a:r>
            <a:r>
              <a:rPr lang="en-US" cap="small" dirty="0" smtClean="0"/>
              <a:t>, Andrew </a:t>
            </a:r>
            <a:r>
              <a:rPr lang="en-US" dirty="0" smtClean="0"/>
              <a:t>(2005), “A system for image-text relations in new (and old) media”, </a:t>
            </a:r>
            <a:r>
              <a:rPr lang="en-US" i="1" dirty="0" smtClean="0"/>
              <a:t>Visual Communication 4(3)</a:t>
            </a:r>
            <a:r>
              <a:rPr lang="en-US" dirty="0" smtClean="0"/>
              <a:t>, 339–374.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Minsky</a:t>
            </a:r>
            <a:r>
              <a:rPr lang="en-US" dirty="0" smtClean="0"/>
              <a:t>, </a:t>
            </a:r>
            <a:r>
              <a:rPr lang="en-US" cap="small" dirty="0" smtClean="0"/>
              <a:t>Marvin </a:t>
            </a:r>
            <a:r>
              <a:rPr lang="en-US" dirty="0" smtClean="0"/>
              <a:t>(1975), “A Framework for Representing Knowledge”, in: Patrick H. Winston (ed.), </a:t>
            </a:r>
            <a:r>
              <a:rPr lang="en-US" i="1" dirty="0" smtClean="0"/>
              <a:t>The Psychology of Computer Vision</a:t>
            </a:r>
            <a:r>
              <a:rPr lang="en-US" dirty="0" smtClean="0"/>
              <a:t>. New York: McGraw-Hill.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Oviatt</a:t>
            </a:r>
            <a:r>
              <a:rPr lang="en-US" cap="small" dirty="0" smtClean="0"/>
              <a:t>, Sharon L. </a:t>
            </a:r>
            <a:r>
              <a:rPr lang="en-US" dirty="0" smtClean="0"/>
              <a:t>(1999), “Ten myths of multimodal interaction”. </a:t>
            </a:r>
            <a:r>
              <a:rPr lang="en-US" i="1" dirty="0" smtClean="0"/>
              <a:t>Communications of the ACM</a:t>
            </a:r>
            <a:r>
              <a:rPr lang="en-US" dirty="0" smtClean="0"/>
              <a:t> 42,11: 74-81.</a:t>
            </a:r>
          </a:p>
          <a:p>
            <a:pPr lvl="0">
              <a:spcBef>
                <a:spcPts val="0"/>
              </a:spcBef>
              <a:buNone/>
            </a:pPr>
            <a:r>
              <a:rPr lang="en-US" cap="small" dirty="0" err="1" smtClean="0"/>
              <a:t>Schank</a:t>
            </a:r>
            <a:r>
              <a:rPr lang="en-US" cap="small" dirty="0" smtClean="0"/>
              <a:t>, Roger C. &amp; Abelson, Robert P. </a:t>
            </a:r>
            <a:r>
              <a:rPr lang="en-US" dirty="0" smtClean="0"/>
              <a:t>(1977), </a:t>
            </a:r>
            <a:r>
              <a:rPr lang="en-US" i="1" dirty="0" smtClean="0"/>
              <a:t>Scripts, Plans, Goals, and Understanding. An Inquiry into Human Knowledge Structures.</a:t>
            </a:r>
            <a:r>
              <a:rPr lang="en-US" dirty="0" smtClean="0"/>
              <a:t> Hillsdale, NJ: Erlbaum.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Siefkes, Martin </a:t>
            </a:r>
            <a:r>
              <a:rPr lang="en-US" dirty="0" smtClean="0"/>
              <a:t>(in print), “An Experimental Approach to Multimodality. Investigating the Interactions between Musical and Architectural Styles in Aesthetic Perception”, in: </a:t>
            </a:r>
            <a:r>
              <a:rPr lang="en-US" i="1" dirty="0" smtClean="0"/>
              <a:t>Building Bridges for Multimodal Research. Theories and Practices of Multimodal Analysis.</a:t>
            </a:r>
            <a:r>
              <a:rPr lang="en-US" dirty="0" smtClean="0"/>
              <a:t> Bern/New York: Peter Lang.</a:t>
            </a: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en-US" cap="small" dirty="0" smtClean="0"/>
              <a:t>Siefkes, Martin </a:t>
            </a:r>
            <a:r>
              <a:rPr lang="en-US" dirty="0" smtClean="0"/>
              <a:t>(in review), “Frames in discourse. Connecting frame semantics and discourse analysis in an SDRT-based model”. </a:t>
            </a:r>
          </a:p>
          <a:p>
            <a:pPr>
              <a:spcBef>
                <a:spcPts val="0"/>
              </a:spcBef>
              <a:buNone/>
            </a:pPr>
            <a:r>
              <a:rPr lang="en-US" cap="small" dirty="0" err="1" smtClean="0"/>
              <a:t>Wengeler</a:t>
            </a:r>
            <a:r>
              <a:rPr lang="de-DE" dirty="0" smtClean="0"/>
              <a:t>, </a:t>
            </a:r>
            <a:r>
              <a:rPr lang="en-US" cap="small" dirty="0" smtClean="0"/>
              <a:t>Martin </a:t>
            </a:r>
            <a:r>
              <a:rPr lang="de-DE" dirty="0" smtClean="0"/>
              <a:t>(2003), </a:t>
            </a:r>
            <a:r>
              <a:rPr lang="de-DE" i="1" dirty="0" smtClean="0"/>
              <a:t>Topos und Diskurs. Begründung einer argumentationsanalytischen Methode und ihre Anwendung auf den Migrationsdiskurs (1960–1985)</a:t>
            </a:r>
            <a:r>
              <a:rPr lang="de-DE" dirty="0" smtClean="0"/>
              <a:t>. Tübingen: Niemeyer.</a:t>
            </a:r>
          </a:p>
          <a:p>
            <a:pPr lvl="0">
              <a:spcBef>
                <a:spcPts val="0"/>
              </a:spcBef>
              <a:buNone/>
            </a:pPr>
            <a:r>
              <a:rPr lang="en-US" cap="small" dirty="0" err="1" smtClean="0"/>
              <a:t>Wildfeuer</a:t>
            </a:r>
            <a:r>
              <a:rPr lang="en-US" cap="small" dirty="0" smtClean="0"/>
              <a:t>, </a:t>
            </a:r>
            <a:r>
              <a:rPr lang="en-US" cap="small" dirty="0" err="1" smtClean="0"/>
              <a:t>Janina</a:t>
            </a:r>
            <a:r>
              <a:rPr lang="en-US" cap="small" dirty="0" smtClean="0"/>
              <a:t> </a:t>
            </a:r>
            <a:r>
              <a:rPr lang="en-US" dirty="0" smtClean="0"/>
              <a:t>(2012), “</a:t>
            </a:r>
            <a:r>
              <a:rPr lang="en-US" dirty="0" err="1" smtClean="0"/>
              <a:t>Intersemiosis</a:t>
            </a:r>
            <a:r>
              <a:rPr lang="en-US" dirty="0" smtClean="0"/>
              <a:t> in Film: Towards a New </a:t>
            </a:r>
            <a:r>
              <a:rPr lang="en-US" dirty="0" err="1" smtClean="0"/>
              <a:t>Organisation</a:t>
            </a:r>
            <a:r>
              <a:rPr lang="en-US" dirty="0" smtClean="0"/>
              <a:t> of Semiotic Resources in Multimodal Filmic Text”. </a:t>
            </a:r>
            <a:r>
              <a:rPr lang="en-US" i="1" dirty="0" smtClean="0"/>
              <a:t>Multimodal Communication 1, 3</a:t>
            </a:r>
            <a:r>
              <a:rPr lang="en-US" dirty="0" smtClean="0"/>
              <a:t>: 276-304.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Overview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41297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en-US" sz="2800" dirty="0" smtClean="0"/>
              <a:t>Frames in discourse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Filmic discourse and multimodal analysis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Example from the film </a:t>
            </a:r>
            <a:r>
              <a:rPr lang="en-US" sz="2800" i="1" dirty="0" err="1" smtClean="0"/>
              <a:t>Gattaca</a:t>
            </a:r>
            <a:r>
              <a:rPr lang="en-US" sz="2800" dirty="0" smtClean="0"/>
              <a:t> (1997)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Future research directions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What</a:t>
            </a:r>
            <a:r>
              <a:rPr lang="de-DE" sz="4000" dirty="0" smtClean="0"/>
              <a:t> </a:t>
            </a:r>
            <a:r>
              <a:rPr lang="de-DE" sz="4000" dirty="0" err="1" smtClean="0"/>
              <a:t>are</a:t>
            </a:r>
            <a:r>
              <a:rPr lang="de-DE" sz="4000" dirty="0" smtClean="0"/>
              <a:t> </a:t>
            </a:r>
            <a:r>
              <a:rPr lang="de-DE" sz="4000" dirty="0" err="1" smtClean="0"/>
              <a:t>semantic</a:t>
            </a:r>
            <a:r>
              <a:rPr lang="de-DE" sz="4000" dirty="0" smtClean="0"/>
              <a:t> </a:t>
            </a:r>
            <a:r>
              <a:rPr lang="de-DE" sz="4000" dirty="0" err="1" smtClean="0"/>
              <a:t>frames</a:t>
            </a:r>
            <a:r>
              <a:rPr lang="de-DE" sz="4000" dirty="0" smtClean="0"/>
              <a:t>?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98903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Background knowledge in texts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Two traditions: Artificial intelligence research and Frame semantics (</a:t>
            </a:r>
            <a:r>
              <a:rPr lang="en-US" sz="2800" dirty="0" err="1" smtClean="0"/>
              <a:t>Minsky</a:t>
            </a:r>
            <a:r>
              <a:rPr lang="en-US" sz="2800" dirty="0" smtClean="0"/>
              <a:t> 1975, </a:t>
            </a:r>
            <a:r>
              <a:rPr lang="en-US" sz="2800" dirty="0" err="1" smtClean="0"/>
              <a:t>Schank</a:t>
            </a:r>
            <a:r>
              <a:rPr lang="en-US" sz="2800" dirty="0" smtClean="0"/>
              <a:t>/Abelson 1977).</a:t>
            </a: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0070C0"/>
                </a:solidFill>
              </a:rPr>
              <a:t>Linguistics</a:t>
            </a:r>
            <a:r>
              <a:rPr lang="en-US" sz="2800" dirty="0" smtClean="0"/>
              <a:t>: development of case grammar (Charles J. Fillmore; </a:t>
            </a:r>
            <a:r>
              <a:rPr lang="en-US" sz="2800" dirty="0" err="1" smtClean="0"/>
              <a:t>Ziem</a:t>
            </a:r>
            <a:r>
              <a:rPr lang="en-US" sz="2800" dirty="0" smtClean="0"/>
              <a:t> 2012)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Verb arguments have semantic roles (e.g. </a:t>
            </a:r>
            <a:r>
              <a:rPr lang="en-US" sz="2800" i="1" dirty="0" smtClean="0"/>
              <a:t>Agent</a:t>
            </a:r>
            <a:r>
              <a:rPr lang="en-US" sz="2800" dirty="0" smtClean="0"/>
              <a:t>, </a:t>
            </a:r>
            <a:r>
              <a:rPr lang="en-US" sz="2800" i="1" dirty="0" smtClean="0"/>
              <a:t>Object</a:t>
            </a:r>
            <a:r>
              <a:rPr lang="en-US" sz="2800" dirty="0" smtClean="0"/>
              <a:t>, </a:t>
            </a:r>
            <a:r>
              <a:rPr lang="en-US" sz="2800" i="1" dirty="0" smtClean="0"/>
              <a:t>Goal</a:t>
            </a:r>
            <a:r>
              <a:rPr lang="en-US" sz="2800" dirty="0" smtClean="0"/>
              <a:t>, </a:t>
            </a:r>
            <a:r>
              <a:rPr lang="en-US" sz="2800" i="1" dirty="0" smtClean="0"/>
              <a:t>Location</a:t>
            </a:r>
            <a:r>
              <a:rPr lang="en-US" sz="2800" dirty="0" smtClean="0"/>
              <a:t>, etc.)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0070C0"/>
                </a:solidFill>
              </a:rPr>
              <a:t>Computer linguistics</a:t>
            </a:r>
            <a:r>
              <a:rPr lang="en-US" sz="2800" dirty="0" smtClean="0"/>
              <a:t>: Knowledge representation: </a:t>
            </a:r>
            <a:r>
              <a:rPr lang="en-US" sz="2800" dirty="0" err="1" smtClean="0"/>
              <a:t>ontologies</a:t>
            </a:r>
            <a:r>
              <a:rPr lang="en-US" sz="2800" dirty="0" smtClean="0"/>
              <a:t>; </a:t>
            </a:r>
            <a:r>
              <a:rPr lang="en-US" sz="2800" dirty="0" err="1" smtClean="0"/>
              <a:t>FrameNet</a:t>
            </a:r>
            <a:r>
              <a:rPr lang="en-US" sz="2800" dirty="0" smtClean="0"/>
              <a:t>; Semantic web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Semantic</a:t>
            </a:r>
            <a:r>
              <a:rPr lang="de-DE" sz="4000" dirty="0" smtClean="0"/>
              <a:t> </a:t>
            </a:r>
            <a:r>
              <a:rPr lang="de-DE" sz="4000" dirty="0" err="1" smtClean="0"/>
              <a:t>frames</a:t>
            </a:r>
            <a:r>
              <a:rPr lang="de-DE" sz="4000" dirty="0" smtClean="0"/>
              <a:t> in film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All </a:t>
            </a:r>
            <a:r>
              <a:rPr lang="en-US" sz="2800" dirty="0" smtClean="0">
                <a:solidFill>
                  <a:srgbClr val="7030A0"/>
                </a:solidFill>
              </a:rPr>
              <a:t>semiotic </a:t>
            </a:r>
            <a:r>
              <a:rPr lang="en-US" sz="2800" dirty="0" err="1" smtClean="0">
                <a:solidFill>
                  <a:srgbClr val="7030A0"/>
                </a:solidFill>
              </a:rPr>
              <a:t>artefacts</a:t>
            </a:r>
            <a:r>
              <a:rPr lang="en-US" sz="2800" dirty="0" smtClean="0"/>
              <a:t> are structured by frames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Frames can be used to describe </a:t>
            </a:r>
            <a:r>
              <a:rPr lang="en-US" sz="2800" dirty="0" smtClean="0">
                <a:solidFill>
                  <a:srgbClr val="7030A0"/>
                </a:solidFill>
              </a:rPr>
              <a:t>background knowledge </a:t>
            </a:r>
            <a:r>
              <a:rPr lang="en-US" sz="2800" dirty="0" smtClean="0"/>
              <a:t>in a general format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7030A0"/>
                </a:solidFill>
              </a:rPr>
              <a:t>Intermodal relations</a:t>
            </a:r>
            <a:r>
              <a:rPr lang="en-US" sz="2800" dirty="0" smtClean="0"/>
              <a:t> can be established </a:t>
            </a:r>
            <a:r>
              <a:rPr lang="en-GB" sz="2800" dirty="0" smtClean="0"/>
              <a:t>through</a:t>
            </a:r>
            <a:r>
              <a:rPr lang="en-US" sz="2800" dirty="0" smtClean="0"/>
              <a:t> frames</a:t>
            </a: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Social</a:t>
            </a:r>
            <a:r>
              <a:rPr lang="de-DE" sz="4000" dirty="0" smtClean="0"/>
              <a:t> / </a:t>
            </a:r>
            <a:r>
              <a:rPr lang="de-DE" sz="4000" dirty="0" err="1" smtClean="0"/>
              <a:t>cultural</a:t>
            </a:r>
            <a:r>
              <a:rPr lang="de-DE" sz="4000" dirty="0" smtClean="0"/>
              <a:t> </a:t>
            </a:r>
            <a:r>
              <a:rPr lang="de-DE" sz="4000" dirty="0" err="1" smtClean="0"/>
              <a:t>change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textual</a:t>
            </a:r>
            <a:r>
              <a:rPr lang="de-DE" sz="4000" dirty="0" smtClean="0"/>
              <a:t> </a:t>
            </a:r>
            <a:r>
              <a:rPr lang="de-DE" sz="4000" dirty="0" err="1" smtClean="0"/>
              <a:t>depictions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6289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Frames describe the </a:t>
            </a:r>
            <a:r>
              <a:rPr lang="en-US" sz="2800" dirty="0" err="1" smtClean="0">
                <a:solidFill>
                  <a:srgbClr val="7030A0"/>
                </a:solidFill>
              </a:rPr>
              <a:t>conceptualisation</a:t>
            </a:r>
            <a:r>
              <a:rPr lang="en-US" sz="2800" dirty="0" smtClean="0">
                <a:solidFill>
                  <a:srgbClr val="7030A0"/>
                </a:solidFill>
              </a:rPr>
              <a:t> of a domain</a:t>
            </a:r>
            <a:r>
              <a:rPr lang="en-US" sz="2800" dirty="0" smtClean="0"/>
              <a:t> of a society</a:t>
            </a: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Changing understanding of cultural domains can be understood as </a:t>
            </a:r>
            <a:r>
              <a:rPr lang="en-US" sz="2800" dirty="0" smtClean="0">
                <a:solidFill>
                  <a:srgbClr val="7030A0"/>
                </a:solidFill>
              </a:rPr>
              <a:t>frame change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Frame theory can be applied in </a:t>
            </a:r>
            <a:r>
              <a:rPr lang="en-US" sz="2800" dirty="0" smtClean="0">
                <a:solidFill>
                  <a:srgbClr val="7030A0"/>
                </a:solidFill>
              </a:rPr>
              <a:t>film analysis</a:t>
            </a:r>
            <a:r>
              <a:rPr lang="en-US" sz="2800" dirty="0" smtClean="0"/>
              <a:t>: e.g. by comparing films from different times or cultures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In </a:t>
            </a:r>
            <a:r>
              <a:rPr lang="en-US" sz="2800" dirty="0" err="1" smtClean="0"/>
              <a:t>Gattaca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7030A0"/>
                </a:solidFill>
              </a:rPr>
              <a:t>changing </a:t>
            </a:r>
            <a:r>
              <a:rPr lang="en-US" sz="2800" dirty="0" err="1" smtClean="0">
                <a:solidFill>
                  <a:srgbClr val="7030A0"/>
                </a:solidFill>
              </a:rPr>
              <a:t>conceptualisations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are part of the subject matter of the film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Example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8064896" cy="4421087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i="1" dirty="0" err="1" smtClean="0">
                <a:solidFill>
                  <a:srgbClr val="7030A0"/>
                </a:solidFill>
              </a:rPr>
              <a:t>Gattaca</a:t>
            </a:r>
            <a:r>
              <a:rPr lang="en-US" sz="2800" dirty="0" smtClean="0">
                <a:solidFill>
                  <a:srgbClr val="7030A0"/>
                </a:solidFill>
              </a:rPr>
              <a:t> (1997, dir.: Andrew </a:t>
            </a:r>
            <a:r>
              <a:rPr lang="en-US" sz="2800" dirty="0" err="1" smtClean="0">
                <a:solidFill>
                  <a:srgbClr val="7030A0"/>
                </a:solidFill>
              </a:rPr>
              <a:t>Niccols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9:00 – 10:35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Describes a future “not too distant” from 1997 in which eugenics, and discrimination based on gene tests, are widespread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Refers to highly charged discourses of the time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Frame </a:t>
            </a:r>
            <a:r>
              <a:rPr lang="de-DE" sz="4000" i="1" dirty="0" err="1" smtClean="0"/>
              <a:t>Conception</a:t>
            </a:r>
            <a:r>
              <a:rPr lang="de-DE" sz="4000" i="1" dirty="0" smtClean="0"/>
              <a:t> &amp; </a:t>
            </a:r>
            <a:r>
              <a:rPr lang="de-DE" sz="4000" i="1" dirty="0" err="1" smtClean="0"/>
              <a:t>Birth</a:t>
            </a:r>
            <a:r>
              <a:rPr lang="de-DE" sz="4000" i="1" dirty="0" smtClean="0"/>
              <a:t/>
            </a:r>
            <a:br>
              <a:rPr lang="de-DE" sz="4000" i="1" dirty="0" smtClean="0"/>
            </a:br>
            <a:r>
              <a:rPr lang="de-DE" sz="3100" i="1" dirty="0" smtClean="0"/>
              <a:t>(1997)</a:t>
            </a:r>
            <a:r>
              <a:rPr lang="de-DE" sz="3100" i="1" baseline="-25000" dirty="0" smtClean="0">
                <a:solidFill>
                  <a:srgbClr val="00B050"/>
                </a:solidFill>
              </a:rPr>
              <a:t>real</a:t>
            </a:r>
            <a:endParaRPr lang="de-DE" sz="3100" i="1" baseline="-25000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434907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Actors</a:t>
            </a:r>
            <a:r>
              <a:rPr lang="en-US" sz="2800" i="1" dirty="0" smtClean="0"/>
              <a:t>:</a:t>
            </a:r>
            <a:r>
              <a:rPr lang="en-US" sz="2800" dirty="0" smtClean="0"/>
              <a:t> mother, father, child, doctor,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Events</a:t>
            </a:r>
            <a:r>
              <a:rPr lang="en-US" sz="2800" i="1" dirty="0" smtClean="0"/>
              <a:t>:</a:t>
            </a:r>
            <a:r>
              <a:rPr lang="en-US" sz="2800" dirty="0" smtClean="0"/>
              <a:t> love-making, conception, pregnancy, birth, health checks for the baby,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Script</a:t>
            </a:r>
            <a:r>
              <a:rPr lang="en-US" sz="2800" dirty="0" smtClean="0"/>
              <a:t>: &lt;love-making </a:t>
            </a:r>
            <a:r>
              <a:rPr lang="en-US" sz="2800" dirty="0" smtClean="0">
                <a:latin typeface="Cambria Math"/>
                <a:ea typeface="Cambria Math"/>
              </a:rPr>
              <a:t>⇒</a:t>
            </a:r>
            <a:r>
              <a:rPr lang="en-US" sz="2800" dirty="0" smtClean="0"/>
              <a:t> conception </a:t>
            </a:r>
            <a:r>
              <a:rPr lang="en-US" sz="2800" dirty="0" smtClean="0">
                <a:latin typeface="Cambria Math"/>
                <a:ea typeface="Cambria Math"/>
              </a:rPr>
              <a:t>⇒</a:t>
            </a:r>
            <a:r>
              <a:rPr lang="en-US" sz="2800" dirty="0" smtClean="0"/>
              <a:t> pregnancy </a:t>
            </a:r>
            <a:r>
              <a:rPr lang="en-US" sz="2800" dirty="0" smtClean="0">
                <a:latin typeface="Cambria Math"/>
                <a:ea typeface="Cambria Math"/>
              </a:rPr>
              <a:t>⇒</a:t>
            </a:r>
            <a:r>
              <a:rPr lang="en-US" sz="2800" dirty="0" smtClean="0"/>
              <a:t>  birth </a:t>
            </a:r>
            <a:r>
              <a:rPr lang="en-US" sz="2800" dirty="0" smtClean="0">
                <a:latin typeface="Cambria Math"/>
                <a:ea typeface="Cambria Math"/>
              </a:rPr>
              <a:t>⇒</a:t>
            </a:r>
            <a:r>
              <a:rPr lang="en-US" sz="2800" dirty="0" smtClean="0"/>
              <a:t> health checks&gt;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Locations</a:t>
            </a:r>
            <a:r>
              <a:rPr lang="en-US" sz="2800" i="1" dirty="0" smtClean="0"/>
              <a:t>:</a:t>
            </a:r>
            <a:r>
              <a:rPr lang="en-US" sz="2800" dirty="0" smtClean="0"/>
              <a:t> private home, hospital,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err="1" smtClean="0">
                <a:solidFill>
                  <a:srgbClr val="FF0000"/>
                </a:solidFill>
              </a:rPr>
              <a:t>Artefacts</a:t>
            </a:r>
            <a:r>
              <a:rPr lang="en-US" sz="2800" i="1" dirty="0" smtClean="0"/>
              <a:t>:</a:t>
            </a:r>
            <a:r>
              <a:rPr lang="en-US" sz="2800" dirty="0" smtClean="0"/>
              <a:t> hospital bed,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Terms &amp; idioms</a:t>
            </a:r>
            <a:r>
              <a:rPr lang="en-US" sz="2800" i="1" dirty="0" smtClean="0"/>
              <a:t>:</a:t>
            </a:r>
            <a:r>
              <a:rPr lang="en-US" sz="2800" dirty="0" smtClean="0"/>
              <a:t> “intelligence quotient”, “A child conceived in love has a greater chance of happiness”,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Frame </a:t>
            </a:r>
            <a:r>
              <a:rPr lang="de-DE" sz="4000" i="1" dirty="0" err="1" smtClean="0"/>
              <a:t>Conception</a:t>
            </a:r>
            <a:r>
              <a:rPr lang="de-DE" sz="4000" i="1" dirty="0" smtClean="0"/>
              <a:t> &amp; </a:t>
            </a:r>
            <a:r>
              <a:rPr lang="de-DE" sz="4000" i="1" dirty="0" err="1" smtClean="0"/>
              <a:t>Birth</a:t>
            </a:r>
            <a:r>
              <a:rPr lang="de-DE" sz="4000" i="1" dirty="0" smtClean="0"/>
              <a:t/>
            </a:r>
            <a:br>
              <a:rPr lang="de-DE" sz="4000" i="1" dirty="0" smtClean="0"/>
            </a:br>
            <a:r>
              <a:rPr lang="de-DE" sz="3100" i="1" dirty="0" smtClean="0"/>
              <a:t>(</a:t>
            </a:r>
            <a:r>
              <a:rPr lang="de-DE" sz="3100" i="1" dirty="0" err="1" smtClean="0"/>
              <a:t>future</a:t>
            </a:r>
            <a:r>
              <a:rPr lang="de-DE" sz="3100" i="1" dirty="0" smtClean="0"/>
              <a:t> </a:t>
            </a:r>
            <a:r>
              <a:rPr lang="de-DE" sz="3100" i="1" dirty="0" err="1" smtClean="0"/>
              <a:t>that</a:t>
            </a:r>
            <a:r>
              <a:rPr lang="de-DE" sz="3100" i="1" dirty="0" smtClean="0"/>
              <a:t> </a:t>
            </a:r>
            <a:r>
              <a:rPr lang="de-DE" sz="3100" i="1" dirty="0" err="1" smtClean="0"/>
              <a:t>is</a:t>
            </a:r>
            <a:r>
              <a:rPr lang="de-DE" sz="3100" i="1" dirty="0" smtClean="0"/>
              <a:t> </a:t>
            </a:r>
            <a:r>
              <a:rPr lang="en-US" sz="3200" dirty="0" smtClean="0"/>
              <a:t>“</a:t>
            </a:r>
            <a:r>
              <a:rPr lang="de-DE" sz="3100" i="1" dirty="0" smtClean="0"/>
              <a:t>not </a:t>
            </a:r>
            <a:r>
              <a:rPr lang="de-DE" sz="3100" i="1" dirty="0" err="1" smtClean="0"/>
              <a:t>too</a:t>
            </a:r>
            <a:r>
              <a:rPr lang="de-DE" sz="3100" i="1" dirty="0" smtClean="0"/>
              <a:t> </a:t>
            </a:r>
            <a:r>
              <a:rPr lang="de-DE" sz="3100" i="1" dirty="0" err="1" smtClean="0"/>
              <a:t>distant</a:t>
            </a:r>
            <a:r>
              <a:rPr lang="en-US" sz="3200" dirty="0" smtClean="0"/>
              <a:t>”</a:t>
            </a:r>
            <a:r>
              <a:rPr lang="de-DE" sz="3100" i="1" dirty="0" smtClean="0"/>
              <a:t> </a:t>
            </a:r>
            <a:r>
              <a:rPr lang="de-DE" sz="3100" i="1" dirty="0" err="1" smtClean="0"/>
              <a:t>from</a:t>
            </a:r>
            <a:r>
              <a:rPr lang="de-DE" sz="3100" i="1" dirty="0" smtClean="0"/>
              <a:t> 1997)</a:t>
            </a:r>
            <a:r>
              <a:rPr lang="de-DE" sz="3100" i="1" baseline="-25000" dirty="0" err="1" smtClean="0">
                <a:solidFill>
                  <a:srgbClr val="00B050"/>
                </a:solidFill>
              </a:rPr>
              <a:t>fictional</a:t>
            </a:r>
            <a:endParaRPr lang="de-DE" sz="31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992888" cy="463711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Actors</a:t>
            </a:r>
            <a:r>
              <a:rPr lang="en-US" sz="2800" i="1" dirty="0" smtClean="0"/>
              <a:t>:</a:t>
            </a:r>
            <a:r>
              <a:rPr lang="en-US" sz="2800" dirty="0" smtClean="0"/>
              <a:t> mother, father, child, </a:t>
            </a:r>
            <a:r>
              <a:rPr lang="en-US" sz="2800" dirty="0" smtClean="0">
                <a:solidFill>
                  <a:srgbClr val="0070C0"/>
                </a:solidFill>
              </a:rPr>
              <a:t>geneticist</a:t>
            </a:r>
            <a:r>
              <a:rPr lang="en-US" sz="2800" dirty="0" smtClean="0"/>
              <a:t>, doctor,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Events</a:t>
            </a:r>
            <a:r>
              <a:rPr lang="en-US" sz="2800" i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in-vitro </a:t>
            </a:r>
            <a:r>
              <a:rPr lang="en-US" sz="2800" dirty="0" err="1" smtClean="0">
                <a:solidFill>
                  <a:srgbClr val="0070C0"/>
                </a:solidFill>
              </a:rPr>
              <a:t>fertilisation</a:t>
            </a:r>
            <a:r>
              <a:rPr lang="en-US" sz="2800" dirty="0" smtClean="0">
                <a:solidFill>
                  <a:srgbClr val="0070C0"/>
                </a:solidFill>
              </a:rPr>
              <a:t>, testing of embryos, selection of suitable embryo (in consultation with the parents), </a:t>
            </a:r>
            <a:r>
              <a:rPr lang="en-US" sz="2800" dirty="0" smtClean="0"/>
              <a:t>conception, pregnancy, birth, genetic test,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Locations</a:t>
            </a:r>
            <a:r>
              <a:rPr lang="en-US" sz="2800" i="1" dirty="0" smtClean="0"/>
              <a:t>:</a:t>
            </a:r>
            <a:r>
              <a:rPr lang="en-US" sz="2800" dirty="0" smtClean="0"/>
              <a:t> private home, medical practice, hospital,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err="1" smtClean="0">
                <a:solidFill>
                  <a:srgbClr val="FF0000"/>
                </a:solidFill>
              </a:rPr>
              <a:t>Artefacts</a:t>
            </a:r>
            <a:r>
              <a:rPr lang="en-US" sz="2800" i="1" dirty="0" smtClean="0"/>
              <a:t>:</a:t>
            </a:r>
            <a:r>
              <a:rPr lang="en-US" sz="2800" dirty="0" smtClean="0"/>
              <a:t> hospital bed, </a:t>
            </a:r>
            <a:r>
              <a:rPr lang="en-US" sz="2800" dirty="0" smtClean="0">
                <a:solidFill>
                  <a:srgbClr val="0070C0"/>
                </a:solidFill>
              </a:rPr>
              <a:t>automated blood tests, genetic test set</a:t>
            </a:r>
            <a:r>
              <a:rPr lang="en-US" sz="2800" dirty="0" smtClean="0"/>
              <a:t>, 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Terms &amp; idioms</a:t>
            </a:r>
            <a:r>
              <a:rPr lang="en-US" sz="2800" i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“God’s child”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 “faith birth”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 “genetic quotient”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 “borrowed ladder”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”</a:t>
            </a:r>
            <a:r>
              <a:rPr lang="en-US" sz="2800" dirty="0" err="1" smtClean="0">
                <a:solidFill>
                  <a:srgbClr val="0070C0"/>
                </a:solidFill>
              </a:rPr>
              <a:t>genoism</a:t>
            </a:r>
            <a:r>
              <a:rPr lang="en-US" sz="2800" dirty="0" smtClean="0">
                <a:solidFill>
                  <a:srgbClr val="0070C0"/>
                </a:solidFill>
              </a:rPr>
              <a:t>”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…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FF0000"/>
                </a:solidFill>
              </a:rPr>
              <a:t>Social norms</a:t>
            </a:r>
            <a:r>
              <a:rPr lang="en-US" sz="2800" i="1" dirty="0" smtClean="0"/>
              <a:t>: Discrimination is forbidden by law, but common (“No one takes the law seriously”)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Frame </a:t>
            </a:r>
            <a:r>
              <a:rPr lang="de-DE" sz="4000" dirty="0" err="1" smtClean="0"/>
              <a:t>networks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8064896" cy="434907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Frames are connected: e.g. the frame </a:t>
            </a:r>
            <a:r>
              <a:rPr lang="en-US" sz="2800" i="1" dirty="0" smtClean="0"/>
              <a:t>Conception &amp; Birth</a:t>
            </a:r>
            <a:r>
              <a:rPr lang="en-US" sz="2800" dirty="0" smtClean="0"/>
              <a:t> would be linked through the frame element </a:t>
            </a:r>
            <a:r>
              <a:rPr lang="en-US" sz="2800" i="1" dirty="0" smtClean="0"/>
              <a:t>Caesarean section</a:t>
            </a:r>
            <a:r>
              <a:rPr lang="en-US" sz="2800" dirty="0" smtClean="0"/>
              <a:t> with the frame </a:t>
            </a:r>
            <a:r>
              <a:rPr lang="en-US" sz="2800" i="1" dirty="0" smtClean="0"/>
              <a:t>Operation</a:t>
            </a:r>
            <a:r>
              <a:rPr lang="en-US" sz="2800" dirty="0" smtClean="0"/>
              <a:t> (</a:t>
            </a:r>
            <a:r>
              <a:rPr lang="en-US" sz="2800" dirty="0" err="1" smtClean="0"/>
              <a:t>hyperonym</a:t>
            </a:r>
            <a:r>
              <a:rPr lang="en-US" sz="2800" dirty="0" smtClean="0"/>
              <a:t>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Links are possible via elements (e.g. </a:t>
            </a:r>
            <a:r>
              <a:rPr lang="en-US" sz="2800" i="1" dirty="0" smtClean="0"/>
              <a:t>actors</a:t>
            </a:r>
            <a:r>
              <a:rPr lang="en-US" sz="2800" dirty="0" smtClean="0"/>
              <a:t>, </a:t>
            </a:r>
            <a:r>
              <a:rPr lang="en-US" sz="2800" i="1" dirty="0" smtClean="0"/>
              <a:t>events</a:t>
            </a:r>
            <a:r>
              <a:rPr lang="en-US" sz="2800" dirty="0" smtClean="0"/>
              <a:t> …)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i="1" dirty="0" smtClean="0">
                <a:solidFill>
                  <a:srgbClr val="00B050"/>
                </a:solidFill>
              </a:rPr>
              <a:t>Connected frames</a:t>
            </a:r>
            <a:r>
              <a:rPr lang="en-US" sz="2800" dirty="0" smtClean="0"/>
              <a:t> (1997): connected frames are </a:t>
            </a:r>
            <a:r>
              <a:rPr lang="de-DE" sz="2800" i="1" dirty="0" smtClean="0"/>
              <a:t>Love</a:t>
            </a:r>
            <a:r>
              <a:rPr lang="de-DE" sz="2800" dirty="0" smtClean="0"/>
              <a:t>, </a:t>
            </a:r>
            <a:r>
              <a:rPr lang="de-DE" sz="2800" i="1" dirty="0" smtClean="0"/>
              <a:t>Emotion</a:t>
            </a:r>
            <a:r>
              <a:rPr lang="de-DE" sz="2800" dirty="0" smtClean="0"/>
              <a:t>, </a:t>
            </a:r>
            <a:r>
              <a:rPr lang="de-DE" sz="2800" i="1" dirty="0" smtClean="0"/>
              <a:t>Family</a:t>
            </a:r>
            <a:r>
              <a:rPr lang="de-DE" sz="2800" dirty="0" smtClean="0"/>
              <a:t>, </a:t>
            </a:r>
            <a:r>
              <a:rPr lang="de-DE" sz="2800" i="1" dirty="0" smtClean="0"/>
              <a:t>Religion</a:t>
            </a:r>
            <a:r>
              <a:rPr lang="de-DE" sz="2800" dirty="0" smtClean="0"/>
              <a:t>, </a:t>
            </a:r>
            <a:r>
              <a:rPr lang="de-DE" sz="2800" i="1" dirty="0" smtClean="0"/>
              <a:t>Life</a:t>
            </a:r>
            <a:r>
              <a:rPr lang="de-DE" sz="2800" dirty="0" smtClean="0"/>
              <a:t>,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 smtClean="0">
                <a:solidFill>
                  <a:srgbClr val="00B050"/>
                </a:solidFill>
              </a:rPr>
              <a:t>Connected frames</a:t>
            </a:r>
            <a:r>
              <a:rPr lang="en-US" sz="2800" dirty="0" smtClean="0"/>
              <a:t> (a future not too distant from 1997):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400" i="1" dirty="0" err="1" smtClean="0"/>
              <a:t>Genetic</a:t>
            </a:r>
            <a:r>
              <a:rPr lang="de-DE" sz="2400" i="1" dirty="0" smtClean="0"/>
              <a:t> Engineering</a:t>
            </a:r>
            <a:r>
              <a:rPr lang="de-DE" sz="2400" dirty="0" smtClean="0"/>
              <a:t> (</a:t>
            </a:r>
            <a:r>
              <a:rPr lang="de-DE" sz="2400" dirty="0" err="1" smtClean="0"/>
              <a:t>contains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i="1" dirty="0" err="1" smtClean="0"/>
              <a:t>Birth</a:t>
            </a:r>
            <a:r>
              <a:rPr lang="de-DE" sz="2400" i="1" dirty="0" smtClean="0"/>
              <a:t> &amp; </a:t>
            </a:r>
            <a:r>
              <a:rPr lang="de-DE" sz="2400" i="1" dirty="0" err="1" smtClean="0"/>
              <a:t>Conception</a:t>
            </a:r>
            <a:r>
              <a:rPr lang="de-DE" sz="2400" dirty="0" smtClean="0"/>
              <a:t>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400" i="1" dirty="0" smtClean="0"/>
              <a:t>Science</a:t>
            </a:r>
            <a:r>
              <a:rPr lang="de-DE" sz="2400" dirty="0" smtClean="0"/>
              <a:t> (</a:t>
            </a:r>
            <a:r>
              <a:rPr lang="de-DE" sz="2400" dirty="0" err="1" smtClean="0"/>
              <a:t>contains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social</a:t>
            </a:r>
            <a:r>
              <a:rPr lang="de-DE" sz="2400" dirty="0" smtClean="0"/>
              <a:t> </a:t>
            </a:r>
            <a:r>
              <a:rPr lang="de-DE" sz="2400" dirty="0" err="1" smtClean="0"/>
              <a:t>domain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frame</a:t>
            </a:r>
            <a:r>
              <a:rPr lang="de-DE" sz="2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400" i="1" dirty="0" err="1" smtClean="0"/>
              <a:t>Eugenics</a:t>
            </a:r>
            <a:r>
              <a:rPr lang="de-DE" sz="2400" dirty="0" smtClean="0"/>
              <a:t> (</a:t>
            </a:r>
            <a:r>
              <a:rPr lang="de-DE" sz="2400" dirty="0" err="1" smtClean="0"/>
              <a:t>describing</a:t>
            </a:r>
            <a:r>
              <a:rPr lang="de-DE" sz="2400" dirty="0" smtClean="0"/>
              <a:t> </a:t>
            </a:r>
            <a:r>
              <a:rPr lang="de-DE" sz="2400" dirty="0" err="1" smtClean="0"/>
              <a:t>cultural</a:t>
            </a:r>
            <a:r>
              <a:rPr lang="de-DE" sz="2400" dirty="0" smtClean="0"/>
              <a:t> </a:t>
            </a:r>
            <a:r>
              <a:rPr lang="de-DE" sz="2400" dirty="0" err="1" smtClean="0"/>
              <a:t>practices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goals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frame</a:t>
            </a:r>
            <a:r>
              <a:rPr lang="de-DE" sz="2400" dirty="0" smtClean="0"/>
              <a:t>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Bildschirmpräsentation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The Frame “Conception and Birth” in the Film Gattaca:   Connecting Frame Semantics with Multimodal Discourse Analysis </vt:lpstr>
      <vt:lpstr>Overview</vt:lpstr>
      <vt:lpstr>What are semantic frames?</vt:lpstr>
      <vt:lpstr>Semantic frames in film</vt:lpstr>
      <vt:lpstr>Social / cultural change and textual depictions</vt:lpstr>
      <vt:lpstr>Example</vt:lpstr>
      <vt:lpstr>Frame Conception &amp; Birth (1997)real</vt:lpstr>
      <vt:lpstr>Frame Conception &amp; Birth (future that is “not too distant” from 1997)fictional</vt:lpstr>
      <vt:lpstr>Frame networks</vt:lpstr>
      <vt:lpstr>Framing in film</vt:lpstr>
      <vt:lpstr>Intermodality</vt:lpstr>
      <vt:lpstr>Intermodality in Gattaca</vt:lpstr>
      <vt:lpstr>Selected bibliography on frames, multimodality, and intermodal interactions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1685</cp:revision>
  <dcterms:created xsi:type="dcterms:W3CDTF">2011-10-07T09:52:19Z</dcterms:created>
  <dcterms:modified xsi:type="dcterms:W3CDTF">2015-03-22T20:44:18Z</dcterms:modified>
</cp:coreProperties>
</file>