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1" r:id="rId3"/>
    <p:sldId id="358" r:id="rId4"/>
    <p:sldId id="429" r:id="rId5"/>
    <p:sldId id="404" r:id="rId6"/>
    <p:sldId id="427" r:id="rId7"/>
    <p:sldId id="403" r:id="rId8"/>
    <p:sldId id="400" r:id="rId9"/>
    <p:sldId id="432" r:id="rId10"/>
    <p:sldId id="416" r:id="rId11"/>
    <p:sldId id="417" r:id="rId12"/>
    <p:sldId id="420" r:id="rId13"/>
    <p:sldId id="398" r:id="rId14"/>
    <p:sldId id="430" r:id="rId15"/>
    <p:sldId id="419" r:id="rId16"/>
    <p:sldId id="421" r:id="rId17"/>
    <p:sldId id="422" r:id="rId18"/>
    <p:sldId id="424" r:id="rId19"/>
    <p:sldId id="407" r:id="rId20"/>
    <p:sldId id="406" r:id="rId21"/>
    <p:sldId id="405" r:id="rId22"/>
    <p:sldId id="425" r:id="rId23"/>
    <p:sldId id="426" r:id="rId24"/>
    <p:sldId id="418" r:id="rId25"/>
    <p:sldId id="402" r:id="rId26"/>
    <p:sldId id="299" r:id="rId27"/>
  </p:sldIdLst>
  <p:sldSz cx="9144000" cy="6858000" type="screen4x3"/>
  <p:notesSz cx="6648450" cy="9850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18" y="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D250-790D-47A5-9D8C-21041CB37897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21ED-39C7-4360-AB62-1A7C750B86C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06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6B63-8FBD-4908-BBB2-B6F9B0311460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7CB1-8F41-45A2-8F2B-9A3D0495F4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8235-96F2-4579-AC07-087C0795FF18}" type="datetimeFigureOut">
              <a:rPr lang="de-DE" smtClean="0"/>
              <a:pPr/>
              <a:t>27.08.2015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b.uni-tuebingen.de/image?function=fnArticle&amp;showArticle=2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vH_Logo_n7_Wo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5704" y="332656"/>
            <a:ext cx="1890752" cy="10808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Interactions </a:t>
            </a:r>
            <a:r>
              <a:rPr lang="de-DE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between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Semiotic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Modes in Multimodal Texts</a:t>
            </a:r>
            <a:b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de-DE" sz="3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Martin Siefkes, University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of</a:t>
            </a:r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 Bremen</a:t>
            </a:r>
          </a:p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pic>
        <p:nvPicPr>
          <p:cNvPr id="9" name="Grafik 8" descr="http://www.uni-bremen.de/fileadmin/images/logo-uni-bremen-EXZELLENT.png"/>
          <p:cNvPicPr/>
          <p:nvPr/>
        </p:nvPicPr>
        <p:blipFill>
          <a:blip r:embed="rId4" cstate="print"/>
          <a:srcRect r="3579"/>
          <a:stretch>
            <a:fillRect/>
          </a:stretch>
        </p:blipFill>
        <p:spPr bwMode="auto">
          <a:xfrm>
            <a:off x="683568" y="620688"/>
            <a:ext cx="196215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0070C0"/>
                </a:solidFill>
              </a:rPr>
              <a:t>5 </a:t>
            </a:r>
            <a:r>
              <a:rPr lang="de-DE" sz="4000" dirty="0" err="1" smtClean="0">
                <a:solidFill>
                  <a:srgbClr val="0070C0"/>
                </a:solidFill>
              </a:rPr>
              <a:t>modes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their</a:t>
            </a:r>
            <a:r>
              <a:rPr lang="de-DE" sz="4000" dirty="0" smtClean="0"/>
              <a:t> </a:t>
            </a:r>
            <a:r>
              <a:rPr lang="de-DE" sz="4000" dirty="0" err="1" smtClean="0">
                <a:solidFill>
                  <a:srgbClr val="FF0000"/>
                </a:solidFill>
              </a:rPr>
              <a:t>interactions</a:t>
            </a:r>
            <a:r>
              <a:rPr lang="de-DE" sz="4000" dirty="0" smtClean="0">
                <a:solidFill>
                  <a:srgbClr val="FF0000"/>
                </a:solidFill>
              </a:rPr>
              <a:t/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 smtClean="0"/>
              <a:t>in a film</a:t>
            </a:r>
            <a:endParaRPr lang="de-DE" sz="40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043608" y="5301208"/>
            <a:ext cx="28083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de-DE" sz="2800" dirty="0" err="1" smtClean="0"/>
              <a:t>sounds</a:t>
            </a:r>
            <a:endParaRPr lang="de-DE" sz="2800" dirty="0" smtClean="0"/>
          </a:p>
          <a:p>
            <a:pPr marL="342900" lvl="0" indent="-342900" algn="ctr"/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60040" y="2852936"/>
            <a:ext cx="2123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/>
            <a:r>
              <a:rPr lang="de-DE" sz="2800" dirty="0" err="1" smtClean="0"/>
              <a:t>spoken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endParaRPr lang="de-DE" sz="2800" dirty="0" smtClean="0"/>
          </a:p>
          <a:p>
            <a:pPr marL="342900" lvl="0" indent="-342900" algn="ctr"/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3203848" y="1628800"/>
            <a:ext cx="28083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de-DE" sz="2800" dirty="0" err="1" smtClean="0"/>
              <a:t>moving</a:t>
            </a:r>
            <a:r>
              <a:rPr lang="de-DE" sz="2800" dirty="0" smtClean="0"/>
              <a:t> </a:t>
            </a:r>
            <a:r>
              <a:rPr lang="de-DE" sz="2800" dirty="0" err="1" smtClean="0"/>
              <a:t>images</a:t>
            </a:r>
            <a:endParaRPr lang="de-DE" sz="2800" dirty="0" smtClean="0"/>
          </a:p>
          <a:p>
            <a:pPr marL="342900" lvl="0" indent="-342900" algn="ctr"/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v.mi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5220072" y="5301208"/>
            <a:ext cx="28083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de-DE" sz="2800" dirty="0" err="1" smtClean="0"/>
              <a:t>music</a:t>
            </a:r>
            <a:endParaRPr lang="de-DE" sz="2800" dirty="0" smtClean="0"/>
          </a:p>
          <a:p>
            <a:pPr marL="342900" lvl="0" indent="-342900" algn="ctr"/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a.m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6372200" y="2852936"/>
            <a:ext cx="21602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/>
            <a:r>
              <a:rPr lang="de-DE" sz="2800" dirty="0" err="1" smtClean="0"/>
              <a:t>written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endParaRPr lang="de-DE" sz="2800" dirty="0" smtClean="0"/>
          </a:p>
          <a:p>
            <a:pPr marL="342900" lvl="0" indent="-342900" algn="ctr"/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1691680" y="1916832"/>
            <a:ext cx="1368152" cy="7920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2"/>
          <p:cNvSpPr txBox="1">
            <a:spLocks/>
          </p:cNvSpPr>
          <p:nvPr/>
        </p:nvSpPr>
        <p:spPr>
          <a:xfrm>
            <a:off x="1331640" y="1988840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v.mi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a.l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6228184" y="1916832"/>
            <a:ext cx="1368152" cy="7920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nhaltsplatzhalter 2"/>
          <p:cNvSpPr txBox="1">
            <a:spLocks/>
          </p:cNvSpPr>
          <p:nvPr/>
        </p:nvSpPr>
        <p:spPr>
          <a:xfrm>
            <a:off x="6660232" y="1988840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v.mi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v.l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 flipV="1">
            <a:off x="1331640" y="4149080"/>
            <a:ext cx="648072" cy="10801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nhaltsplatzhalter 2"/>
          <p:cNvSpPr txBox="1">
            <a:spLocks/>
          </p:cNvSpPr>
          <p:nvPr/>
        </p:nvSpPr>
        <p:spPr>
          <a:xfrm>
            <a:off x="611560" y="458112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a.l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a.s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 flipV="1">
            <a:off x="6876256" y="4149080"/>
            <a:ext cx="648072" cy="10801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haltsplatzhalter 2"/>
          <p:cNvSpPr txBox="1">
            <a:spLocks/>
          </p:cNvSpPr>
          <p:nvPr/>
        </p:nvSpPr>
        <p:spPr>
          <a:xfrm>
            <a:off x="7020272" y="4581128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v.l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a.m</a:t>
            </a:r>
            <a:r>
              <a:rPr lang="de-DE" sz="1600" dirty="0" smtClean="0"/>
              <a:t>)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3635896" y="5805264"/>
            <a:ext cx="172819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nhaltsplatzhalter 2"/>
          <p:cNvSpPr txBox="1">
            <a:spLocks/>
          </p:cNvSpPr>
          <p:nvPr/>
        </p:nvSpPr>
        <p:spPr>
          <a:xfrm>
            <a:off x="3851920" y="5877272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a.s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a.m</a:t>
            </a:r>
            <a:r>
              <a:rPr lang="de-DE" sz="1600" dirty="0" smtClean="0"/>
              <a:t>)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2555776" y="2420888"/>
            <a:ext cx="1224136" cy="280831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5220072" y="2420888"/>
            <a:ext cx="1152128" cy="280831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2483768" y="3212976"/>
            <a:ext cx="396044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2123728" y="3789040"/>
            <a:ext cx="3600400" cy="15121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3275856" y="3789040"/>
            <a:ext cx="3528392" cy="15121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nhaltsplatzhalter 2"/>
          <p:cNvSpPr txBox="1">
            <a:spLocks/>
          </p:cNvSpPr>
          <p:nvPr/>
        </p:nvSpPr>
        <p:spPr>
          <a:xfrm>
            <a:off x="3923928" y="3284984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a.l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v.l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Inhaltsplatzhalter 2"/>
          <p:cNvSpPr txBox="1">
            <a:spLocks/>
          </p:cNvSpPr>
          <p:nvPr/>
        </p:nvSpPr>
        <p:spPr>
          <a:xfrm>
            <a:off x="3028464" y="3717032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v.mi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a.s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Inhaltsplatzhalter 2"/>
          <p:cNvSpPr txBox="1">
            <a:spLocks/>
          </p:cNvSpPr>
          <p:nvPr/>
        </p:nvSpPr>
        <p:spPr>
          <a:xfrm>
            <a:off x="4716016" y="3717032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v.mi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a.m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4788024" y="4725144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a.l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a.m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Inhaltsplatzhalter 2"/>
          <p:cNvSpPr txBox="1">
            <a:spLocks/>
          </p:cNvSpPr>
          <p:nvPr/>
        </p:nvSpPr>
        <p:spPr>
          <a:xfrm>
            <a:off x="2843808" y="4725144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baseline="-250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>
                <a:solidFill>
                  <a:srgbClr val="0070C0"/>
                </a:solidFill>
              </a:rPr>
              <a:t>a.s</a:t>
            </a:r>
            <a:r>
              <a:rPr lang="de-DE" sz="1600" dirty="0" smtClean="0"/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v.l</a:t>
            </a:r>
            <a:r>
              <a:rPr lang="de-DE" sz="1600" dirty="0" smtClean="0"/>
              <a:t>)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7" grpId="1"/>
      <p:bldP spid="44" grpId="0"/>
      <p:bldP spid="50" grpId="0"/>
      <p:bldP spid="71" grpId="0"/>
      <p:bldP spid="72" grpId="0"/>
      <p:bldP spid="75" grpId="0"/>
      <p:bldP spid="76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Multimodality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For all these interactions, we can distinguish between </a:t>
            </a:r>
            <a:r>
              <a:rPr lang="en-US" sz="2800" i="1" dirty="0" smtClean="0"/>
              <a:t>perceptual mode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70C0"/>
                </a:solidFill>
              </a:rPr>
              <a:t>auditory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visual</a:t>
            </a:r>
            <a:r>
              <a:rPr lang="en-US" sz="2800" dirty="0" smtClean="0"/>
              <a:t>, …) and </a:t>
            </a:r>
            <a:r>
              <a:rPr lang="en-US" sz="2800" i="1" dirty="0" smtClean="0"/>
              <a:t>semiotic mode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language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images</a:t>
            </a:r>
            <a:r>
              <a:rPr lang="en-US" sz="2800" dirty="0" smtClean="0"/>
              <a:t>, …)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Furthermore: modes such as </a:t>
            </a:r>
            <a:r>
              <a:rPr lang="en-US" sz="2800" dirty="0" smtClean="0">
                <a:solidFill>
                  <a:srgbClr val="0070C0"/>
                </a:solidFill>
              </a:rPr>
              <a:t>images</a:t>
            </a:r>
            <a:r>
              <a:rPr lang="en-US" sz="2800" dirty="0" smtClean="0"/>
              <a:t> comprise </a:t>
            </a:r>
            <a:r>
              <a:rPr lang="en-US" sz="2800" dirty="0" err="1" smtClean="0"/>
              <a:t>submodes</a:t>
            </a:r>
            <a:r>
              <a:rPr lang="en-US" sz="2800" dirty="0" smtClean="0"/>
              <a:t> such as </a:t>
            </a:r>
            <a:r>
              <a:rPr lang="en-US" sz="2800" dirty="0" smtClean="0">
                <a:solidFill>
                  <a:srgbClr val="0070C0"/>
                </a:solidFill>
              </a:rPr>
              <a:t>color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lighting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clothing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gesture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mimics</a:t>
            </a:r>
            <a:r>
              <a:rPr lang="en-US" sz="2800" dirty="0" smtClean="0"/>
              <a:t> of characters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err="1" smtClean="0"/>
              <a:t>Intermodality</a:t>
            </a:r>
            <a:r>
              <a:rPr lang="en-US" sz="2800" dirty="0" smtClean="0"/>
              <a:t> considers aspects which cannot be found by looking at the modes separately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Thus, </a:t>
            </a:r>
            <a:r>
              <a:rPr lang="en-US" sz="2800" dirty="0" err="1" smtClean="0"/>
              <a:t>monomodal</a:t>
            </a:r>
            <a:r>
              <a:rPr lang="en-US" sz="2800" dirty="0" smtClean="0"/>
              <a:t> and multimodal analysis complement each other!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Three</a:t>
            </a:r>
            <a:r>
              <a:rPr lang="de-DE" sz="4000" dirty="0" smtClean="0"/>
              <a:t> </a:t>
            </a:r>
            <a:r>
              <a:rPr lang="de-DE" sz="4000" dirty="0" err="1" smtClean="0">
                <a:solidFill>
                  <a:srgbClr val="00B050"/>
                </a:solidFill>
              </a:rPr>
              <a:t>layers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text</a:t>
            </a:r>
            <a:r>
              <a:rPr lang="de-DE" sz="4000" dirty="0" smtClean="0"/>
              <a:t> / </a:t>
            </a:r>
            <a:r>
              <a:rPr lang="de-DE" sz="4000" dirty="0" err="1" smtClean="0"/>
              <a:t>discourse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Layer of </a:t>
            </a:r>
            <a:r>
              <a:rPr lang="en-US" sz="2800" dirty="0" smtClean="0">
                <a:solidFill>
                  <a:srgbClr val="00B050"/>
                </a:solidFill>
              </a:rPr>
              <a:t>Form / Expression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Layer of </a:t>
            </a:r>
            <a:r>
              <a:rPr lang="en-US" sz="2800" dirty="0" smtClean="0">
                <a:solidFill>
                  <a:srgbClr val="00B050"/>
                </a:solidFill>
              </a:rPr>
              <a:t>Content / Semantics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Layer of </a:t>
            </a:r>
            <a:r>
              <a:rPr lang="en-US" sz="2800" dirty="0" smtClean="0">
                <a:solidFill>
                  <a:srgbClr val="00B050"/>
                </a:solidFill>
              </a:rPr>
              <a:t>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-27384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9776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Three</a:t>
            </a:r>
            <a:r>
              <a:rPr lang="de-DE" sz="4000" dirty="0" smtClean="0"/>
              <a:t> </a:t>
            </a:r>
            <a:r>
              <a:rPr lang="de-DE" sz="4000" dirty="0" err="1" smtClean="0">
                <a:solidFill>
                  <a:srgbClr val="00B050"/>
                </a:solidFill>
              </a:rPr>
              <a:t>layers</a:t>
            </a:r>
            <a:r>
              <a:rPr lang="de-DE" sz="4000" dirty="0" smtClean="0">
                <a:solidFill>
                  <a:srgbClr val="00B050"/>
                </a:solidFill>
              </a:rPr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text</a:t>
            </a:r>
            <a:r>
              <a:rPr lang="de-DE" sz="4000" dirty="0" smtClean="0"/>
              <a:t> / </a:t>
            </a:r>
            <a:r>
              <a:rPr lang="de-DE" sz="4000" dirty="0" err="1" smtClean="0"/>
              <a:t>discourse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75856" y="1844824"/>
            <a:ext cx="27363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r>
              <a:rPr lang="de-DE" sz="2800" dirty="0" err="1" smtClean="0"/>
              <a:t>Textual</a:t>
            </a:r>
            <a:r>
              <a:rPr lang="de-DE" sz="2800" dirty="0" smtClean="0"/>
              <a:t> </a:t>
            </a:r>
            <a:r>
              <a:rPr lang="de-DE" sz="2800" dirty="0" err="1" smtClean="0"/>
              <a:t>layer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6588224" y="3645024"/>
            <a:ext cx="21602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>
                <a:solidFill>
                  <a:srgbClr val="00B050"/>
                </a:solidFill>
              </a:rPr>
              <a:t>Style</a:t>
            </a:r>
          </a:p>
          <a:p>
            <a:pPr marL="1440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Choice-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40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Patterns not </a:t>
            </a:r>
            <a:r>
              <a:rPr lang="de-DE" sz="1600" dirty="0" err="1" smtClean="0"/>
              <a:t>caused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content</a:t>
            </a:r>
            <a:endParaRPr lang="de-DE" sz="1600" dirty="0" smtClean="0"/>
          </a:p>
        </p:txBody>
      </p:sp>
      <p:sp>
        <p:nvSpPr>
          <p:cNvPr id="29" name="Inhaltsplatzhalter 2"/>
          <p:cNvSpPr txBox="1">
            <a:spLocks/>
          </p:cNvSpPr>
          <p:nvPr/>
        </p:nvSpPr>
        <p:spPr>
          <a:xfrm>
            <a:off x="467544" y="3645024"/>
            <a:ext cx="187220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>
                <a:solidFill>
                  <a:srgbClr val="00B050"/>
                </a:solidFill>
              </a:rPr>
              <a:t>Form / Expression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Segmentability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Spatial</a:t>
            </a:r>
            <a:r>
              <a:rPr lang="de-DE" sz="1600" dirty="0" smtClean="0"/>
              <a:t> </a:t>
            </a:r>
            <a:r>
              <a:rPr lang="de-DE" sz="1600" dirty="0" err="1" smtClean="0"/>
              <a:t>relations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Time </a:t>
            </a:r>
            <a:r>
              <a:rPr lang="de-DE" sz="1600" dirty="0" err="1" smtClean="0"/>
              <a:t>relations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Combination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endParaRPr lang="de-DE" sz="1600" dirty="0" smtClean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3491880" y="3645024"/>
            <a:ext cx="21602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>
                <a:solidFill>
                  <a:srgbClr val="00B050"/>
                </a:solidFill>
              </a:rPr>
              <a:t>Content / </a:t>
            </a:r>
            <a:r>
              <a:rPr lang="de-DE" sz="2800" dirty="0" err="1" smtClean="0">
                <a:solidFill>
                  <a:srgbClr val="00B050"/>
                </a:solidFill>
              </a:rPr>
              <a:t>Semantics</a:t>
            </a:r>
            <a:endParaRPr lang="de-DE" sz="2800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Discourse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referents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Propositions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Inferences</a:t>
            </a:r>
            <a:endParaRPr lang="de-DE" sz="1600" dirty="0" smtClean="0"/>
          </a:p>
        </p:txBody>
      </p:sp>
      <p:cxnSp>
        <p:nvCxnSpPr>
          <p:cNvPr id="34" name="Gerade Verbindung 33"/>
          <p:cNvCxnSpPr/>
          <p:nvPr/>
        </p:nvCxnSpPr>
        <p:spPr>
          <a:xfrm flipH="1">
            <a:off x="1475656" y="2348880"/>
            <a:ext cx="3096344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4572000" y="2348880"/>
            <a:ext cx="3168352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572000" y="2348880"/>
            <a:ext cx="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Interactions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other</a:t>
            </a:r>
            <a:r>
              <a:rPr lang="de-DE" sz="4000" dirty="0" smtClean="0"/>
              <a:t> </a:t>
            </a:r>
            <a:r>
              <a:rPr lang="de-DE" sz="4000" dirty="0" err="1" smtClean="0"/>
              <a:t>structure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1547664" y="2708920"/>
            <a:ext cx="3096344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44008" y="2708920"/>
            <a:ext cx="302433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644008" y="2708920"/>
            <a:ext cx="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 txBox="1">
            <a:spLocks/>
          </p:cNvSpPr>
          <p:nvPr/>
        </p:nvSpPr>
        <p:spPr>
          <a:xfrm>
            <a:off x="251520" y="386104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/>
            <a:r>
              <a:rPr lang="de-DE" sz="2800" dirty="0" smtClean="0"/>
              <a:t>Monomodal </a:t>
            </a:r>
            <a:r>
              <a:rPr lang="de-DE" sz="2800" dirty="0" err="1" smtClean="0"/>
              <a:t>structure</a:t>
            </a:r>
            <a:endParaRPr lang="de-DE" sz="2800" dirty="0" smtClean="0"/>
          </a:p>
          <a:p>
            <a:pPr marL="342900" lvl="0" indent="-342900" algn="ctr"/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, …, </a:t>
            </a:r>
            <a:r>
              <a:rPr lang="de-DE" sz="2800" i="1" dirty="0" smtClean="0">
                <a:solidFill>
                  <a:srgbClr val="0070C0"/>
                </a:solidFill>
              </a:rPr>
              <a:t>M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3203848" y="3861048"/>
            <a:ext cx="28083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</a:pPr>
            <a:r>
              <a:rPr lang="de-DE" sz="2800" dirty="0" smtClean="0"/>
              <a:t>All </a:t>
            </a:r>
            <a:r>
              <a:rPr lang="de-DE" sz="2800" dirty="0" err="1" smtClean="0"/>
              <a:t>interactions</a:t>
            </a:r>
            <a:endParaRPr lang="de-DE" sz="2800" dirty="0" smtClean="0"/>
          </a:p>
          <a:p>
            <a:pPr marL="342900" lvl="0" indent="-342900" algn="ctr">
              <a:spcAft>
                <a:spcPts val="1200"/>
              </a:spcAft>
            </a:pPr>
            <a:r>
              <a:rPr lang="de-DE" sz="2800" i="1" dirty="0" smtClean="0">
                <a:solidFill>
                  <a:srgbClr val="FF0000"/>
                </a:solidFill>
              </a:rPr>
              <a:t>I </a:t>
            </a:r>
            <a:r>
              <a:rPr lang="de-DE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i</a:t>
            </a:r>
            <a:r>
              <a:rPr lang="de-DE" sz="2800" dirty="0" smtClean="0"/>
              <a:t>, …, </a:t>
            </a:r>
            <a:r>
              <a:rPr lang="de-DE" sz="2800" i="1" dirty="0" smtClean="0">
                <a:solidFill>
                  <a:srgbClr val="0070C0"/>
                </a:solidFill>
              </a:rPr>
              <a:t>M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j</a:t>
            </a:r>
            <a:r>
              <a:rPr lang="de-DE" sz="2800" dirty="0" smtClean="0"/>
              <a:t>)</a:t>
            </a:r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, </a:t>
            </a:r>
            <a:r>
              <a:rPr lang="de-DE" sz="1600" i="1" dirty="0" smtClean="0"/>
              <a:t>j</a:t>
            </a:r>
            <a:r>
              <a:rPr lang="de-DE" sz="1600" dirty="0" smtClean="0"/>
              <a:t> </a:t>
            </a:r>
            <a:r>
              <a:rPr lang="en-US" sz="1600" dirty="0" smtClean="0"/>
              <a:t>∊ </a:t>
            </a:r>
            <a:r>
              <a:rPr lang="de-DE" sz="1600" i="1" dirty="0" smtClean="0"/>
              <a:t>n;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Cambria Math"/>
                <a:ea typeface="Cambria Math"/>
              </a:rPr>
              <a:t>≠</a:t>
            </a:r>
            <a:r>
              <a:rPr lang="de-DE" sz="1600" i="1" dirty="0" smtClean="0">
                <a:latin typeface="Cambria Math"/>
                <a:ea typeface="Cambria Math"/>
              </a:rPr>
              <a:t>j</a:t>
            </a:r>
            <a:endParaRPr lang="de-DE" sz="1600" i="1" dirty="0" smtClean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6804248" y="3861048"/>
            <a:ext cx="201622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err="1" smtClean="0"/>
              <a:t>Holistic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structure</a:t>
            </a:r>
            <a:r>
              <a:rPr lang="de-DE" sz="2800" dirty="0" smtClean="0"/>
              <a:t> (?)</a:t>
            </a:r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endParaRPr lang="de-DE" sz="2000" dirty="0" smtClean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3234328" y="1628800"/>
            <a:ext cx="280831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/>
            <a:r>
              <a:rPr lang="de-DE" sz="2800" dirty="0" smtClean="0"/>
              <a:t>Text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modalities</a:t>
            </a:r>
            <a:endParaRPr lang="de-DE" sz="2800" dirty="0" smtClean="0"/>
          </a:p>
          <a:p>
            <a:pPr marL="342900" indent="-342900" algn="ctr"/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, …, </a:t>
            </a:r>
            <a:r>
              <a:rPr lang="de-DE" sz="2800" i="1" dirty="0" smtClean="0">
                <a:solidFill>
                  <a:srgbClr val="0070C0"/>
                </a:solidFill>
              </a:rPr>
              <a:t>M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275856" y="3789040"/>
            <a:ext cx="2880320" cy="1800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rgbClr val="00B050"/>
                </a:solidFill>
              </a:rPr>
              <a:t>Layers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two</a:t>
            </a:r>
            <a:r>
              <a:rPr lang="de-DE" sz="4000" dirty="0" smtClean="0"/>
              <a:t> </a:t>
            </a:r>
            <a:r>
              <a:rPr lang="de-DE" sz="4000" dirty="0" err="1" smtClean="0"/>
              <a:t>interacting</a:t>
            </a:r>
            <a:r>
              <a:rPr lang="de-DE" sz="4000" dirty="0" smtClean="0"/>
              <a:t> </a:t>
            </a:r>
            <a:r>
              <a:rPr lang="de-DE" sz="4000" dirty="0" err="1" smtClean="0">
                <a:solidFill>
                  <a:srgbClr val="0070C0"/>
                </a:solidFill>
              </a:rPr>
              <a:t>modes</a:t>
            </a:r>
            <a:endParaRPr lang="de-DE" sz="4000" dirty="0">
              <a:solidFill>
                <a:srgbClr val="0070C0"/>
              </a:solidFill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611560" y="1484784"/>
            <a:ext cx="3240360" cy="100811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: </a:t>
            </a:r>
            <a:r>
              <a:rPr lang="de-DE" sz="2800" dirty="0" err="1" smtClean="0"/>
              <a:t>moving</a:t>
            </a:r>
            <a:r>
              <a:rPr lang="de-DE" sz="2800" dirty="0" smtClean="0"/>
              <a:t> </a:t>
            </a:r>
            <a:r>
              <a:rPr lang="de-DE" sz="2800" dirty="0" err="1" smtClean="0"/>
              <a:t>images</a:t>
            </a:r>
            <a:endParaRPr lang="de-DE" sz="2800" dirty="0" smtClean="0"/>
          </a:p>
          <a:p>
            <a:pPr lvl="0" algn="ctr"/>
            <a:r>
              <a:rPr lang="de-DE" sz="2800" dirty="0" smtClean="0"/>
              <a:t>[</a:t>
            </a:r>
            <a:r>
              <a:rPr lang="de-DE" sz="2800" dirty="0" err="1" smtClean="0">
                <a:solidFill>
                  <a:srgbClr val="0070C0"/>
                </a:solidFill>
              </a:rPr>
              <a:t>v.mi</a:t>
            </a:r>
            <a:r>
              <a:rPr lang="de-DE" sz="2800" dirty="0" smtClean="0"/>
              <a:t>]</a:t>
            </a:r>
          </a:p>
          <a:p>
            <a:pPr algn="ctr"/>
            <a:endParaRPr lang="de-DE" sz="2800" dirty="0" smtClean="0"/>
          </a:p>
        </p:txBody>
      </p:sp>
      <p:cxnSp>
        <p:nvCxnSpPr>
          <p:cNvPr id="54" name="Gerade Verbindung mit Pfeil 53"/>
          <p:cNvCxnSpPr/>
          <p:nvPr/>
        </p:nvCxnSpPr>
        <p:spPr>
          <a:xfrm flipH="1" flipV="1">
            <a:off x="2843808" y="3501008"/>
            <a:ext cx="3528392" cy="230425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2843808" y="2996952"/>
            <a:ext cx="352839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30" idx="3"/>
          </p:cNvCxnSpPr>
          <p:nvPr/>
        </p:nvCxnSpPr>
        <p:spPr>
          <a:xfrm>
            <a:off x="2843808" y="3284984"/>
            <a:ext cx="3528392" cy="11521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32" idx="3"/>
          </p:cNvCxnSpPr>
          <p:nvPr/>
        </p:nvCxnSpPr>
        <p:spPr>
          <a:xfrm flipV="1">
            <a:off x="2843808" y="4869160"/>
            <a:ext cx="3528392" cy="120182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/>
          <p:cNvSpPr txBox="1">
            <a:spLocks/>
          </p:cNvSpPr>
          <p:nvPr/>
        </p:nvSpPr>
        <p:spPr>
          <a:xfrm>
            <a:off x="611560" y="2780928"/>
            <a:ext cx="2232248" cy="100811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Expression: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Exp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)</a:t>
            </a:r>
          </a:p>
        </p:txBody>
      </p:sp>
      <p:sp>
        <p:nvSpPr>
          <p:cNvPr id="31" name="Inhaltsplatzhalter 2"/>
          <p:cNvSpPr txBox="1">
            <a:spLocks/>
          </p:cNvSpPr>
          <p:nvPr/>
        </p:nvSpPr>
        <p:spPr>
          <a:xfrm>
            <a:off x="611560" y="4135824"/>
            <a:ext cx="2232248" cy="105273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Content: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Con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)</a:t>
            </a:r>
          </a:p>
        </p:txBody>
      </p:sp>
      <p:sp>
        <p:nvSpPr>
          <p:cNvPr id="32" name="Inhaltsplatzhalter 2"/>
          <p:cNvSpPr txBox="1">
            <a:spLocks/>
          </p:cNvSpPr>
          <p:nvPr/>
        </p:nvSpPr>
        <p:spPr>
          <a:xfrm>
            <a:off x="611560" y="5544616"/>
            <a:ext cx="2232248" cy="105273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Style: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Sty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)</a:t>
            </a:r>
          </a:p>
        </p:txBody>
      </p:sp>
      <p:sp>
        <p:nvSpPr>
          <p:cNvPr id="35" name="Inhaltsplatzhalter 2"/>
          <p:cNvSpPr txBox="1">
            <a:spLocks/>
          </p:cNvSpPr>
          <p:nvPr/>
        </p:nvSpPr>
        <p:spPr>
          <a:xfrm>
            <a:off x="6372200" y="2780928"/>
            <a:ext cx="2232248" cy="100811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Expression: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Exp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de-DE" sz="2800" dirty="0" smtClean="0"/>
              <a:t>)</a:t>
            </a:r>
          </a:p>
        </p:txBody>
      </p:sp>
      <p:sp>
        <p:nvSpPr>
          <p:cNvPr id="38" name="Inhaltsplatzhalter 2"/>
          <p:cNvSpPr txBox="1">
            <a:spLocks/>
          </p:cNvSpPr>
          <p:nvPr/>
        </p:nvSpPr>
        <p:spPr>
          <a:xfrm>
            <a:off x="6372200" y="4135824"/>
            <a:ext cx="2232248" cy="105273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Content: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Con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de-DE" sz="2800" dirty="0" smtClean="0"/>
              <a:t>)</a:t>
            </a:r>
          </a:p>
        </p:txBody>
      </p:sp>
      <p:sp>
        <p:nvSpPr>
          <p:cNvPr id="39" name="Inhaltsplatzhalter 2"/>
          <p:cNvSpPr txBox="1">
            <a:spLocks/>
          </p:cNvSpPr>
          <p:nvPr/>
        </p:nvSpPr>
        <p:spPr>
          <a:xfrm>
            <a:off x="6372200" y="5544616"/>
            <a:ext cx="2232248" cy="105273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2800" dirty="0" smtClean="0"/>
              <a:t>Style: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Sty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de-DE" sz="2800" dirty="0" smtClean="0"/>
              <a:t>)</a:t>
            </a:r>
          </a:p>
        </p:txBody>
      </p:sp>
      <p:sp>
        <p:nvSpPr>
          <p:cNvPr id="42" name="Inhaltsplatzhalter 2"/>
          <p:cNvSpPr txBox="1">
            <a:spLocks/>
          </p:cNvSpPr>
          <p:nvPr/>
        </p:nvSpPr>
        <p:spPr>
          <a:xfrm>
            <a:off x="5364088" y="1484784"/>
            <a:ext cx="3240360" cy="100811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de-DE" sz="2800" dirty="0" smtClean="0"/>
              <a:t>: </a:t>
            </a:r>
            <a:r>
              <a:rPr lang="de-DE" sz="2800" dirty="0" err="1" smtClean="0"/>
              <a:t>spoken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endParaRPr lang="de-DE" sz="2800" dirty="0" smtClean="0"/>
          </a:p>
          <a:p>
            <a:pPr lvl="0" algn="ctr"/>
            <a:r>
              <a:rPr lang="de-DE" sz="2800" dirty="0" smtClean="0"/>
              <a:t>[</a:t>
            </a:r>
            <a:r>
              <a:rPr lang="de-DE" sz="2800" dirty="0" err="1" smtClean="0">
                <a:solidFill>
                  <a:srgbClr val="0070C0"/>
                </a:solidFill>
              </a:rPr>
              <a:t>a.l</a:t>
            </a:r>
            <a:r>
              <a:rPr lang="de-DE" sz="2800" dirty="0" smtClean="0"/>
              <a:t>]</a:t>
            </a:r>
          </a:p>
          <a:p>
            <a:pPr algn="ctr"/>
            <a:endParaRPr lang="de-DE" sz="2800" dirty="0" smtClean="0"/>
          </a:p>
        </p:txBody>
      </p:sp>
      <p:cxnSp>
        <p:nvCxnSpPr>
          <p:cNvPr id="56" name="Gerade Verbindung mit Pfeil 55"/>
          <p:cNvCxnSpPr>
            <a:stCxn id="31" idx="3"/>
            <a:endCxn id="38" idx="1"/>
          </p:cNvCxnSpPr>
          <p:nvPr/>
        </p:nvCxnSpPr>
        <p:spPr>
          <a:xfrm>
            <a:off x="2843808" y="4662192"/>
            <a:ext cx="352839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2843808" y="6319480"/>
            <a:ext cx="352839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nhaltsplatzhalter 2"/>
          <p:cNvSpPr txBox="1">
            <a:spLocks/>
          </p:cNvSpPr>
          <p:nvPr/>
        </p:nvSpPr>
        <p:spPr>
          <a:xfrm>
            <a:off x="3635896" y="6381328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en-US" sz="1300" dirty="0" smtClean="0">
                <a:solidFill>
                  <a:srgbClr val="FF0000"/>
                </a:solidFill>
              </a:rPr>
              <a:t>I</a:t>
            </a:r>
            <a:r>
              <a:rPr lang="en-US" sz="1300" baseline="-25000" dirty="0" smtClean="0"/>
              <a:t> </a:t>
            </a:r>
            <a:r>
              <a:rPr lang="de-DE" sz="1300" dirty="0" smtClean="0"/>
              <a:t>(</a:t>
            </a:r>
            <a:r>
              <a:rPr lang="en-US" sz="1300" dirty="0" smtClean="0">
                <a:solidFill>
                  <a:srgbClr val="00B050"/>
                </a:solidFill>
              </a:rPr>
              <a:t>Sty </a:t>
            </a:r>
            <a:r>
              <a:rPr lang="de-DE" sz="1300" dirty="0" smtClean="0"/>
              <a:t>(</a:t>
            </a:r>
            <a:r>
              <a:rPr lang="de-DE" sz="1300" dirty="0" err="1" smtClean="0">
                <a:solidFill>
                  <a:srgbClr val="0070C0"/>
                </a:solidFill>
              </a:rPr>
              <a:t>v.mi</a:t>
            </a:r>
            <a:r>
              <a:rPr lang="de-DE" sz="1300" dirty="0" smtClean="0"/>
              <a:t>), </a:t>
            </a:r>
            <a:r>
              <a:rPr lang="en-US" sz="1300" dirty="0" smtClean="0">
                <a:solidFill>
                  <a:srgbClr val="00B050"/>
                </a:solidFill>
              </a:rPr>
              <a:t>Sty</a:t>
            </a:r>
            <a:r>
              <a:rPr lang="de-DE" sz="1300" dirty="0" smtClean="0"/>
              <a:t> (</a:t>
            </a:r>
            <a:r>
              <a:rPr lang="en-US" sz="1300" dirty="0" err="1" smtClean="0">
                <a:solidFill>
                  <a:srgbClr val="0070C0"/>
                </a:solidFill>
              </a:rPr>
              <a:t>a.l</a:t>
            </a:r>
            <a:r>
              <a:rPr lang="de-DE" sz="1300" dirty="0" smtClean="0"/>
              <a:t>))</a:t>
            </a:r>
            <a:endParaRPr kumimoji="0" lang="de-D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9" name="Gerade Verbindung mit Pfeil 78"/>
          <p:cNvCxnSpPr/>
          <p:nvPr/>
        </p:nvCxnSpPr>
        <p:spPr>
          <a:xfrm flipV="1">
            <a:off x="2843808" y="3501008"/>
            <a:ext cx="3528392" cy="230425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endCxn id="39" idx="1"/>
          </p:cNvCxnSpPr>
          <p:nvPr/>
        </p:nvCxnSpPr>
        <p:spPr>
          <a:xfrm>
            <a:off x="2843808" y="4941168"/>
            <a:ext cx="3528392" cy="11298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>
            <a:endCxn id="35" idx="1"/>
          </p:cNvCxnSpPr>
          <p:nvPr/>
        </p:nvCxnSpPr>
        <p:spPr>
          <a:xfrm flipV="1">
            <a:off x="2843808" y="3284984"/>
            <a:ext cx="3528392" cy="10801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nhaltsplatzhalter 2"/>
          <p:cNvSpPr txBox="1">
            <a:spLocks/>
          </p:cNvSpPr>
          <p:nvPr/>
        </p:nvSpPr>
        <p:spPr>
          <a:xfrm>
            <a:off x="3707904" y="3068960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en-US" sz="1300" dirty="0" smtClean="0">
                <a:solidFill>
                  <a:srgbClr val="FF0000"/>
                </a:solidFill>
              </a:rPr>
              <a:t>I</a:t>
            </a:r>
            <a:r>
              <a:rPr lang="en-US" sz="1300" baseline="-25000" dirty="0" smtClean="0"/>
              <a:t> </a:t>
            </a:r>
            <a:r>
              <a:rPr lang="de-DE" sz="1300" dirty="0" smtClean="0"/>
              <a:t>(</a:t>
            </a:r>
            <a:r>
              <a:rPr lang="en-US" sz="1300" dirty="0" smtClean="0">
                <a:solidFill>
                  <a:srgbClr val="00B050"/>
                </a:solidFill>
              </a:rPr>
              <a:t>Exp </a:t>
            </a:r>
            <a:r>
              <a:rPr lang="de-DE" sz="1300" dirty="0" smtClean="0"/>
              <a:t>(</a:t>
            </a:r>
            <a:r>
              <a:rPr lang="de-DE" sz="1300" dirty="0" err="1" smtClean="0">
                <a:solidFill>
                  <a:srgbClr val="0070C0"/>
                </a:solidFill>
              </a:rPr>
              <a:t>v.mi</a:t>
            </a:r>
            <a:r>
              <a:rPr lang="de-DE" sz="1300" dirty="0" smtClean="0"/>
              <a:t>), </a:t>
            </a:r>
            <a:r>
              <a:rPr lang="en-US" sz="1300" dirty="0" smtClean="0">
                <a:solidFill>
                  <a:srgbClr val="00B050"/>
                </a:solidFill>
              </a:rPr>
              <a:t>Exp</a:t>
            </a:r>
            <a:r>
              <a:rPr lang="de-DE" sz="1300" dirty="0" smtClean="0"/>
              <a:t> (</a:t>
            </a:r>
            <a:r>
              <a:rPr lang="en-US" sz="1300" dirty="0" err="1" smtClean="0">
                <a:solidFill>
                  <a:srgbClr val="0070C0"/>
                </a:solidFill>
              </a:rPr>
              <a:t>a.l</a:t>
            </a:r>
            <a:r>
              <a:rPr lang="de-DE" sz="1300" dirty="0" smtClean="0"/>
              <a:t>))</a:t>
            </a:r>
            <a:endParaRPr kumimoji="0" lang="de-D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Inhaltsplatzhalter 2"/>
          <p:cNvSpPr txBox="1">
            <a:spLocks/>
          </p:cNvSpPr>
          <p:nvPr/>
        </p:nvSpPr>
        <p:spPr>
          <a:xfrm>
            <a:off x="3707904" y="4725144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en-US" sz="1300" dirty="0" smtClean="0">
                <a:solidFill>
                  <a:srgbClr val="FF0000"/>
                </a:solidFill>
              </a:rPr>
              <a:t>I</a:t>
            </a:r>
            <a:r>
              <a:rPr lang="en-US" sz="1300" baseline="-25000" dirty="0" smtClean="0"/>
              <a:t> </a:t>
            </a:r>
            <a:r>
              <a:rPr lang="de-DE" sz="1300" dirty="0" smtClean="0"/>
              <a:t>(</a:t>
            </a:r>
            <a:r>
              <a:rPr lang="en-US" sz="1300" dirty="0" smtClean="0">
                <a:solidFill>
                  <a:srgbClr val="00B050"/>
                </a:solidFill>
              </a:rPr>
              <a:t>Con </a:t>
            </a:r>
            <a:r>
              <a:rPr lang="de-DE" sz="1300" dirty="0" smtClean="0"/>
              <a:t>(</a:t>
            </a:r>
            <a:r>
              <a:rPr lang="de-DE" sz="1300" dirty="0" err="1" smtClean="0">
                <a:solidFill>
                  <a:srgbClr val="0070C0"/>
                </a:solidFill>
              </a:rPr>
              <a:t>v.mi</a:t>
            </a:r>
            <a:r>
              <a:rPr lang="de-DE" sz="1300" dirty="0" smtClean="0"/>
              <a:t>), </a:t>
            </a:r>
            <a:r>
              <a:rPr lang="en-US" sz="1300" dirty="0" smtClean="0">
                <a:solidFill>
                  <a:srgbClr val="00B050"/>
                </a:solidFill>
              </a:rPr>
              <a:t>Con</a:t>
            </a:r>
            <a:r>
              <a:rPr lang="de-DE" sz="1300" dirty="0" smtClean="0"/>
              <a:t> (</a:t>
            </a:r>
            <a:r>
              <a:rPr lang="en-US" sz="1300" dirty="0" err="1" smtClean="0">
                <a:solidFill>
                  <a:srgbClr val="0070C0"/>
                </a:solidFill>
              </a:rPr>
              <a:t>a.l</a:t>
            </a:r>
            <a:r>
              <a:rPr lang="de-DE" sz="1300" dirty="0" smtClean="0"/>
              <a:t>))</a:t>
            </a:r>
            <a:endParaRPr kumimoji="0" lang="de-D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Inhaltsplatzhalter 2"/>
          <p:cNvSpPr txBox="1">
            <a:spLocks/>
          </p:cNvSpPr>
          <p:nvPr/>
        </p:nvSpPr>
        <p:spPr>
          <a:xfrm>
            <a:off x="3707904" y="3429000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en-US" sz="1300" dirty="0" smtClean="0">
                <a:solidFill>
                  <a:srgbClr val="FF0000"/>
                </a:solidFill>
              </a:rPr>
              <a:t>I</a:t>
            </a:r>
            <a:r>
              <a:rPr lang="en-US" sz="1300" baseline="-25000" dirty="0" smtClean="0"/>
              <a:t> </a:t>
            </a:r>
            <a:r>
              <a:rPr lang="de-DE" sz="1300" dirty="0" smtClean="0"/>
              <a:t>(</a:t>
            </a:r>
            <a:r>
              <a:rPr lang="en-US" sz="1300" dirty="0" smtClean="0">
                <a:solidFill>
                  <a:srgbClr val="00B050"/>
                </a:solidFill>
              </a:rPr>
              <a:t>Exp </a:t>
            </a:r>
            <a:r>
              <a:rPr lang="de-DE" sz="1300" dirty="0" smtClean="0"/>
              <a:t>(</a:t>
            </a:r>
            <a:r>
              <a:rPr lang="de-DE" sz="1300" dirty="0" err="1" smtClean="0">
                <a:solidFill>
                  <a:srgbClr val="0070C0"/>
                </a:solidFill>
              </a:rPr>
              <a:t>v.mi</a:t>
            </a:r>
            <a:r>
              <a:rPr lang="de-DE" sz="1300" dirty="0" smtClean="0"/>
              <a:t>), </a:t>
            </a:r>
            <a:r>
              <a:rPr lang="de-DE" sz="1300" dirty="0" smtClean="0">
                <a:solidFill>
                  <a:srgbClr val="00B050"/>
                </a:solidFill>
              </a:rPr>
              <a:t>Con </a:t>
            </a:r>
            <a:r>
              <a:rPr lang="de-DE" sz="1300" dirty="0" smtClean="0"/>
              <a:t>(</a:t>
            </a:r>
            <a:r>
              <a:rPr lang="en-US" sz="1300" dirty="0" err="1" smtClean="0">
                <a:solidFill>
                  <a:srgbClr val="0070C0"/>
                </a:solidFill>
              </a:rPr>
              <a:t>a.l</a:t>
            </a:r>
            <a:r>
              <a:rPr lang="de-DE" sz="1300" dirty="0" smtClean="0"/>
              <a:t>))</a:t>
            </a:r>
            <a:endParaRPr kumimoji="0" lang="de-D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Expression / form </a:t>
            </a:r>
            <a:r>
              <a:rPr lang="de-DE" sz="4000" dirty="0" err="1" smtClean="0"/>
              <a:t>relations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4104456" cy="254887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Overlap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a spatial and/or temporal overlap between expressions (= form; sign carriers) of two modes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Occlusion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an overlap where the expression of one mode becomes partially occluded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Grafik 4" descr="woman.beach.bw.ecard_sm.jpg"/>
          <p:cNvPicPr>
            <a:picLocks noChangeAspect="1"/>
          </p:cNvPicPr>
          <p:nvPr/>
        </p:nvPicPr>
        <p:blipFill>
          <a:blip r:embed="rId2" cstate="print"/>
          <a:srcRect b="13061"/>
          <a:stretch>
            <a:fillRect/>
          </a:stretch>
        </p:blipFill>
        <p:spPr>
          <a:xfrm>
            <a:off x="4892577" y="1700808"/>
            <a:ext cx="3674183" cy="2808312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835696" y="4941168"/>
            <a:ext cx="5616624" cy="100811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800100" lvl="1" indent="-342900">
              <a:spcBef>
                <a:spcPts val="600"/>
              </a:spcBef>
              <a:spcAft>
                <a:spcPts val="1800"/>
              </a:spcAft>
            </a:pPr>
            <a:r>
              <a:rPr lang="en-US" sz="2900" dirty="0" smtClean="0"/>
              <a:t>Formal notation example:</a:t>
            </a:r>
            <a:br>
              <a:rPr lang="en-US" sz="2900" dirty="0" smtClean="0"/>
            </a:br>
            <a:r>
              <a:rPr lang="en-US" sz="2900" dirty="0" smtClean="0">
                <a:solidFill>
                  <a:srgbClr val="FF0000"/>
                </a:solidFill>
              </a:rPr>
              <a:t>Occlusion </a:t>
            </a:r>
            <a:r>
              <a:rPr lang="en-US" sz="2900" dirty="0" smtClean="0"/>
              <a:t>(</a:t>
            </a:r>
            <a:r>
              <a:rPr lang="en-US" sz="2900" dirty="0" err="1" smtClean="0"/>
              <a:t>π</a:t>
            </a:r>
            <a:r>
              <a:rPr lang="en-US" sz="2900" i="1" baseline="-25000" dirty="0" err="1" smtClean="0"/>
              <a:t>i</a:t>
            </a:r>
            <a:r>
              <a:rPr lang="en-US" sz="2900" dirty="0" smtClean="0"/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Exp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1</a:t>
            </a:r>
            <a:r>
              <a:rPr lang="en-US" sz="2900" dirty="0" smtClean="0"/>
              <a:t>), </a:t>
            </a:r>
            <a:r>
              <a:rPr lang="en-US" sz="2900" dirty="0" smtClean="0">
                <a:solidFill>
                  <a:srgbClr val="00B050"/>
                </a:solidFill>
              </a:rPr>
              <a:t>Exp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2</a:t>
            </a:r>
            <a:r>
              <a:rPr lang="en-US" sz="2900" dirty="0" smtClean="0"/>
              <a:t>))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depositphotos_12610565-Letters-with-photos-of-Venice-It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510" y="1700807"/>
            <a:ext cx="4524502" cy="310479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Expression / form </a:t>
            </a:r>
            <a:r>
              <a:rPr lang="de-DE" sz="4000" dirty="0" err="1" smtClean="0"/>
              <a:t>relations</a:t>
            </a:r>
            <a:endParaRPr lang="de-DE" sz="4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499992" y="1772816"/>
            <a:ext cx="4176464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expressions of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integrated, i.e. cannot be separated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Parallelism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parallel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organization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 in two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modes: e.g. </a:t>
            </a:r>
            <a:r>
              <a:rPr lang="en-US" sz="2000" dirty="0" smtClean="0"/>
              <a:t>one utterance [</a:t>
            </a:r>
            <a:r>
              <a:rPr lang="en-US" sz="2000" dirty="0" err="1" smtClean="0">
                <a:solidFill>
                  <a:srgbClr val="0070C0"/>
                </a:solidFill>
              </a:rPr>
              <a:t>v.l</a:t>
            </a:r>
            <a:r>
              <a:rPr lang="en-US" sz="2000" dirty="0" smtClean="0"/>
              <a:t>] for one panel [</a:t>
            </a:r>
            <a:r>
              <a:rPr lang="en-US" sz="2000" dirty="0" err="1" smtClean="0">
                <a:solidFill>
                  <a:srgbClr val="0070C0"/>
                </a:solidFill>
              </a:rPr>
              <a:t>v.i</a:t>
            </a:r>
            <a:r>
              <a:rPr lang="en-US" sz="2000" dirty="0" smtClean="0"/>
              <a:t>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peanuts2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085184"/>
            <a:ext cx="6858000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Content </a:t>
            </a:r>
            <a:r>
              <a:rPr lang="de-DE" sz="4000" dirty="0" err="1" smtClean="0"/>
              <a:t>relations</a:t>
            </a:r>
            <a:endParaRPr lang="de-DE" sz="4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600" y="1412776"/>
            <a:ext cx="72008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Similarity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Contrast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Background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835696" y="4941168"/>
            <a:ext cx="5616624" cy="100811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800100" lvl="1" indent="-342900">
              <a:spcBef>
                <a:spcPts val="600"/>
              </a:spcBef>
              <a:spcAft>
                <a:spcPts val="1800"/>
              </a:spcAft>
            </a:pPr>
            <a:r>
              <a:rPr lang="en-US" sz="2900" dirty="0" smtClean="0"/>
              <a:t>Formal notation example:</a:t>
            </a:r>
            <a:br>
              <a:rPr lang="en-US" sz="2900" dirty="0" smtClean="0"/>
            </a:br>
            <a:r>
              <a:rPr lang="en-US" sz="2900" dirty="0" smtClean="0">
                <a:solidFill>
                  <a:srgbClr val="FF0000"/>
                </a:solidFill>
              </a:rPr>
              <a:t>Similarity</a:t>
            </a:r>
            <a:r>
              <a:rPr lang="en-US" sz="2900" dirty="0" smtClean="0"/>
              <a:t> (</a:t>
            </a:r>
            <a:r>
              <a:rPr lang="en-US" sz="2900" dirty="0" err="1" smtClean="0"/>
              <a:t>π</a:t>
            </a:r>
            <a:r>
              <a:rPr lang="en-US" sz="2900" i="1" baseline="-25000" dirty="0" err="1" smtClean="0"/>
              <a:t>i</a:t>
            </a:r>
            <a:r>
              <a:rPr lang="en-US" sz="2900" dirty="0" smtClean="0"/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Con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1</a:t>
            </a:r>
            <a:r>
              <a:rPr lang="en-US" sz="2900" dirty="0" smtClean="0"/>
              <a:t>), </a:t>
            </a:r>
            <a:r>
              <a:rPr lang="en-US" sz="2900" dirty="0" smtClean="0">
                <a:solidFill>
                  <a:srgbClr val="00B050"/>
                </a:solidFill>
              </a:rPr>
              <a:t>Con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2</a:t>
            </a:r>
            <a:r>
              <a:rPr lang="en-US" sz="2900" dirty="0" smtClean="0"/>
              <a:t>))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Intermodal </a:t>
            </a:r>
            <a:r>
              <a:rPr lang="de-DE" sz="4000" dirty="0" err="1" smtClean="0"/>
              <a:t>predication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888233"/>
            <a:ext cx="6552728" cy="478112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smtClean="0"/>
              <a:t>Example from </a:t>
            </a:r>
            <a:r>
              <a:rPr lang="en-US" sz="2800" i="1" dirty="0" smtClean="0"/>
              <a:t>Spirited Away</a:t>
            </a:r>
            <a:r>
              <a:rPr lang="en-US" sz="2800" dirty="0" smtClean="0"/>
              <a:t> (2001, dir. </a:t>
            </a:r>
            <a:r>
              <a:rPr lang="en-US" sz="2800" i="1" dirty="0" err="1" smtClean="0"/>
              <a:t>Hayao</a:t>
            </a:r>
            <a:r>
              <a:rPr lang="en-US" sz="2800" i="1" dirty="0" smtClean="0"/>
              <a:t> Miyazaki</a:t>
            </a:r>
            <a:r>
              <a:rPr lang="en-US" sz="2800" dirty="0" smtClean="0"/>
              <a:t>), 00:56:10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3700" dirty="0" smtClean="0"/>
              <a:t>“You got </a:t>
            </a:r>
            <a:r>
              <a:rPr lang="en-US" sz="3700" dirty="0" smtClean="0">
                <a:solidFill>
                  <a:srgbClr val="00B050"/>
                </a:solidFill>
              </a:rPr>
              <a:t>a</a:t>
            </a:r>
            <a:r>
              <a:rPr lang="en-US" sz="3700" dirty="0" smtClean="0"/>
              <a:t> </a:t>
            </a:r>
            <a:r>
              <a:rPr lang="en-US" sz="3700" dirty="0" smtClean="0">
                <a:solidFill>
                  <a:srgbClr val="FF0000"/>
                </a:solidFill>
              </a:rPr>
              <a:t>really good </a:t>
            </a:r>
            <a:r>
              <a:rPr lang="en-US" sz="3700" dirty="0" smtClean="0">
                <a:solidFill>
                  <a:srgbClr val="0070C0"/>
                </a:solidFill>
              </a:rPr>
              <a:t>one</a:t>
            </a:r>
            <a:r>
              <a:rPr lang="en-US" sz="3700" dirty="0" smtClean="0"/>
              <a:t>. […] This one has dried worm salts. With </a:t>
            </a:r>
            <a:r>
              <a:rPr lang="en-US" sz="3700" dirty="0" smtClean="0">
                <a:solidFill>
                  <a:srgbClr val="0070C0"/>
                </a:solidFill>
              </a:rPr>
              <a:t>water</a:t>
            </a:r>
            <a:r>
              <a:rPr lang="en-US" sz="3700" dirty="0" smtClean="0"/>
              <a:t> </a:t>
            </a:r>
            <a:r>
              <a:rPr lang="en-US" sz="3700" dirty="0" smtClean="0">
                <a:solidFill>
                  <a:srgbClr val="FF0000"/>
                </a:solidFill>
              </a:rPr>
              <a:t>this murky</a:t>
            </a:r>
            <a:r>
              <a:rPr lang="en-US" sz="3700" dirty="0" smtClean="0"/>
              <a:t>, …”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3700" i="1" dirty="0" smtClean="0"/>
              <a:t>Intermodal </a:t>
            </a:r>
            <a:r>
              <a:rPr lang="de-DE" sz="3700" i="1" dirty="0" err="1" smtClean="0"/>
              <a:t>predication</a:t>
            </a:r>
            <a:r>
              <a:rPr lang="de-DE" sz="3700" i="1" dirty="0" smtClean="0"/>
              <a:t> (</a:t>
            </a:r>
            <a:r>
              <a:rPr lang="de-DE" sz="3700" i="1" dirty="0" err="1" smtClean="0">
                <a:solidFill>
                  <a:srgbClr val="FF0000"/>
                </a:solidFill>
              </a:rPr>
              <a:t>a.l</a:t>
            </a:r>
            <a:r>
              <a:rPr lang="de-DE" sz="3700" i="1" dirty="0" smtClean="0"/>
              <a:t> [</a:t>
            </a:r>
            <a:r>
              <a:rPr lang="de-DE" sz="3700" i="1" dirty="0" err="1" smtClean="0">
                <a:solidFill>
                  <a:srgbClr val="FF0000"/>
                </a:solidFill>
              </a:rPr>
              <a:t>v.l</a:t>
            </a:r>
            <a:r>
              <a:rPr lang="de-DE" sz="3700" i="1" dirty="0" smtClean="0"/>
              <a:t>], </a:t>
            </a:r>
            <a:r>
              <a:rPr lang="de-DE" sz="3700" i="1" dirty="0" err="1" smtClean="0">
                <a:solidFill>
                  <a:srgbClr val="0070C0"/>
                </a:solidFill>
              </a:rPr>
              <a:t>v.i</a:t>
            </a:r>
            <a:r>
              <a:rPr lang="de-DE" sz="3700" i="1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de-DE" sz="2800" i="1" dirty="0" smtClean="0"/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a.l</a:t>
            </a:r>
            <a:r>
              <a:rPr lang="en-US" sz="2800" dirty="0" smtClean="0"/>
              <a:t> = perceptual mode: </a:t>
            </a:r>
            <a:r>
              <a:rPr lang="en-US" sz="2800" dirty="0" smtClean="0">
                <a:solidFill>
                  <a:srgbClr val="0070C0"/>
                </a:solidFill>
              </a:rPr>
              <a:t>auditory </a:t>
            </a:r>
            <a:r>
              <a:rPr lang="en-US" sz="2800" dirty="0" smtClean="0"/>
              <a:t>semiotic mode: </a:t>
            </a:r>
            <a:r>
              <a:rPr lang="en-US" sz="2800" dirty="0" smtClean="0">
                <a:solidFill>
                  <a:srgbClr val="0070C0"/>
                </a:solidFill>
              </a:rPr>
              <a:t>language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v.i</a:t>
            </a:r>
            <a:r>
              <a:rPr lang="en-US" sz="2800" dirty="0" smtClean="0"/>
              <a:t> = perceptual mode: </a:t>
            </a:r>
            <a:r>
              <a:rPr lang="en-US" sz="2800" dirty="0" smtClean="0">
                <a:solidFill>
                  <a:srgbClr val="0070C0"/>
                </a:solidFill>
              </a:rPr>
              <a:t>visual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semiotic mode: </a:t>
            </a:r>
            <a:r>
              <a:rPr lang="en-US" sz="2800" dirty="0" smtClean="0">
                <a:solidFill>
                  <a:srgbClr val="0070C0"/>
                </a:solidFill>
              </a:rPr>
              <a:t>image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Overview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4129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en-US" sz="2800" dirty="0" smtClean="0"/>
              <a:t>Why investigate intermodal interactions?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Theoretical approaches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Layers of texts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Intermodal interaction types (IITs)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Some examples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Contradiction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8841"/>
            <a:ext cx="3024336" cy="345638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2800" i="1" dirty="0" smtClean="0"/>
              <a:t>Intermodal </a:t>
            </a:r>
            <a:r>
              <a:rPr lang="de-DE" sz="2800" i="1" dirty="0" err="1" smtClean="0"/>
              <a:t>contradiction</a:t>
            </a:r>
            <a:r>
              <a:rPr lang="de-DE" sz="2800" i="1" dirty="0" smtClean="0"/>
              <a:t> (</a:t>
            </a:r>
            <a:r>
              <a:rPr lang="de-DE" sz="2800" i="1" dirty="0" err="1" smtClean="0">
                <a:solidFill>
                  <a:srgbClr val="FF0000"/>
                </a:solidFill>
              </a:rPr>
              <a:t>v.l</a:t>
            </a:r>
            <a:r>
              <a:rPr lang="de-DE" sz="2800" i="1" dirty="0" smtClean="0"/>
              <a:t>, </a:t>
            </a:r>
            <a:r>
              <a:rPr lang="de-DE" sz="2800" i="1" dirty="0" err="1" smtClean="0">
                <a:solidFill>
                  <a:srgbClr val="0070C0"/>
                </a:solidFill>
              </a:rPr>
              <a:t>v.i</a:t>
            </a:r>
            <a:r>
              <a:rPr lang="de-DE" sz="2800" i="1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de-DE" sz="2800" i="1" dirty="0" smtClean="0"/>
          </a:p>
          <a:p>
            <a:pPr marL="0" indent="0" algn="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100" dirty="0" err="1" smtClean="0">
                <a:solidFill>
                  <a:srgbClr val="0070C0"/>
                </a:solidFill>
              </a:rPr>
              <a:t>v.i</a:t>
            </a:r>
            <a:r>
              <a:rPr lang="en-US" sz="2100" dirty="0" smtClean="0"/>
              <a:t> = perceptual mode: </a:t>
            </a:r>
            <a:r>
              <a:rPr lang="en-US" sz="2100" dirty="0" smtClean="0">
                <a:solidFill>
                  <a:srgbClr val="0070C0"/>
                </a:solidFill>
              </a:rPr>
              <a:t>visual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semiotic mode: </a:t>
            </a:r>
            <a:r>
              <a:rPr lang="en-US" sz="2100" dirty="0" smtClean="0">
                <a:solidFill>
                  <a:srgbClr val="0070C0"/>
                </a:solidFill>
              </a:rPr>
              <a:t>image</a:t>
            </a:r>
            <a:endParaRPr lang="de-DE" sz="2100" dirty="0" smtClean="0">
              <a:solidFill>
                <a:srgbClr val="0070C0"/>
              </a:solidFill>
            </a:endParaRPr>
          </a:p>
          <a:p>
            <a:pPr marL="0" indent="0" algn="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100" dirty="0" err="1" smtClean="0">
                <a:solidFill>
                  <a:srgbClr val="FF0000"/>
                </a:solidFill>
              </a:rPr>
              <a:t>v.l</a:t>
            </a:r>
            <a:r>
              <a:rPr lang="en-US" sz="2100" dirty="0" smtClean="0"/>
              <a:t> = perceptual mode: </a:t>
            </a:r>
            <a:r>
              <a:rPr lang="en-US" sz="2100" dirty="0" smtClean="0">
                <a:solidFill>
                  <a:srgbClr val="FF0000"/>
                </a:solidFill>
              </a:rPr>
              <a:t>visual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semiotic mode: </a:t>
            </a:r>
            <a:r>
              <a:rPr lang="en-US" sz="2100" dirty="0" smtClean="0">
                <a:solidFill>
                  <a:srgbClr val="FF0000"/>
                </a:solidFill>
              </a:rPr>
              <a:t>language</a:t>
            </a:r>
          </a:p>
        </p:txBody>
      </p:sp>
      <p:pic>
        <p:nvPicPr>
          <p:cNvPr id="8" name="Grafik 7" descr="Prügeldemokra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32448" cy="2779119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788024" y="4869160"/>
            <a:ext cx="403244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[Subtitle:]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protest march was non-violently dissolved by the police.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707904" y="3789040"/>
            <a:ext cx="936104" cy="3600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707904" y="5013176"/>
            <a:ext cx="93610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464496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Typification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4088" y="5085184"/>
            <a:ext cx="3312368" cy="14127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200" dirty="0" smtClean="0"/>
              <a:t>[Narrator’s voice:]</a:t>
            </a:r>
            <a:br>
              <a:rPr lang="en-US" sz="2200" dirty="0" smtClean="0"/>
            </a:br>
            <a:r>
              <a:rPr lang="en-US" sz="2200" dirty="0" smtClean="0"/>
              <a:t>“</a:t>
            </a:r>
            <a:r>
              <a:rPr lang="en-US" sz="2200" i="1" dirty="0" smtClean="0"/>
              <a:t>The giraffe is the largest land animal.</a:t>
            </a:r>
            <a:r>
              <a:rPr lang="en-US" sz="2200" dirty="0" smtClean="0"/>
              <a:t>“</a:t>
            </a:r>
            <a:endParaRPr lang="de-DE" sz="2200" dirty="0" smtClean="0">
              <a:solidFill>
                <a:srgbClr val="0070C0"/>
              </a:solidFill>
            </a:endParaRPr>
          </a:p>
        </p:txBody>
      </p:sp>
      <p:pic>
        <p:nvPicPr>
          <p:cNvPr id="7" name="Grafik 6" descr="Giraffen-Gehege-im-Taronga-Zoo-Sydney-Austr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2880320" cy="4685738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611560" y="1988841"/>
            <a:ext cx="3528392" cy="36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</a:t>
            </a:r>
            <a:r>
              <a:rPr kumimoji="0" lang="de-D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modification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Typification</a:t>
            </a:r>
            <a:r>
              <a:rPr kumimoji="0" lang="de-DE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D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a.l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v.i</a:t>
            </a: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v.i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perceptual mode: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semiotic mode: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</a:t>
            </a:r>
            <a:endParaRPr kumimoji="0" lang="de-DE" sz="2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a.l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perceptual mode: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auditory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semiotic mode: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language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283968" y="3789040"/>
            <a:ext cx="936104" cy="3600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283968" y="5013176"/>
            <a:ext cx="93610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Further </a:t>
            </a:r>
            <a:r>
              <a:rPr lang="de-DE" sz="4000" dirty="0" err="1" smtClean="0"/>
              <a:t>content</a:t>
            </a:r>
            <a:r>
              <a:rPr lang="de-DE" sz="4000" dirty="0" smtClean="0"/>
              <a:t> </a:t>
            </a:r>
            <a:r>
              <a:rPr lang="de-DE" sz="4000" dirty="0" err="1" smtClean="0"/>
              <a:t>relations</a:t>
            </a:r>
            <a:endParaRPr lang="de-DE" sz="4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600" y="1412776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Intermodal </a:t>
            </a:r>
            <a:r>
              <a:rPr lang="en-US" sz="2900" dirty="0" err="1" smtClean="0">
                <a:solidFill>
                  <a:srgbClr val="FF0000"/>
                </a:solidFill>
              </a:rPr>
              <a:t>deixis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Intermodal predication</a:t>
            </a: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Exemplification</a:t>
            </a: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Disambiguation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/>
              <a:t>[Reference modification:] </a:t>
            </a:r>
            <a:r>
              <a:rPr lang="en-US" sz="2900" dirty="0" err="1" smtClean="0">
                <a:solidFill>
                  <a:srgbClr val="FF0000"/>
                </a:solidFill>
              </a:rPr>
              <a:t>Typification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/>
              <a:t>[Reference modification:] </a:t>
            </a:r>
            <a:r>
              <a:rPr lang="en-US" sz="2900" dirty="0" smtClean="0">
                <a:solidFill>
                  <a:srgbClr val="FF0000"/>
                </a:solidFill>
              </a:rPr>
              <a:t>Tokenization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Stylistic</a:t>
            </a:r>
            <a:r>
              <a:rPr lang="de-DE" sz="4000" dirty="0" smtClean="0"/>
              <a:t> </a:t>
            </a:r>
            <a:r>
              <a:rPr lang="de-DE" sz="4000" dirty="0" err="1" smtClean="0"/>
              <a:t>relations</a:t>
            </a:r>
            <a:endParaRPr lang="de-DE" sz="40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600" y="1412776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Similarity</a:t>
            </a:r>
          </a:p>
          <a:p>
            <a:pPr marL="342900" lvl="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Varying complexity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Varying time of production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Varying (implied) producer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Parody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331640" y="5229200"/>
            <a:ext cx="6768752" cy="100811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800100" lvl="1" indent="-342900">
              <a:spcBef>
                <a:spcPts val="600"/>
              </a:spcBef>
              <a:spcAft>
                <a:spcPts val="1800"/>
              </a:spcAft>
            </a:pPr>
            <a:r>
              <a:rPr lang="en-US" sz="2900" dirty="0" smtClean="0"/>
              <a:t>Formal notation example:</a:t>
            </a:r>
            <a:br>
              <a:rPr lang="en-US" sz="2900" dirty="0" smtClean="0"/>
            </a:br>
            <a:r>
              <a:rPr lang="en-US" sz="2900" dirty="0" smtClean="0">
                <a:solidFill>
                  <a:srgbClr val="FF0000"/>
                </a:solidFill>
              </a:rPr>
              <a:t>Varying complexity</a:t>
            </a:r>
            <a:r>
              <a:rPr lang="en-US" sz="2900" dirty="0" smtClean="0"/>
              <a:t> (</a:t>
            </a:r>
            <a:r>
              <a:rPr lang="en-US" sz="2900" dirty="0" err="1" smtClean="0"/>
              <a:t>π</a:t>
            </a:r>
            <a:r>
              <a:rPr lang="en-US" sz="2900" i="1" baseline="-25000" dirty="0" err="1" smtClean="0"/>
              <a:t>i</a:t>
            </a:r>
            <a:r>
              <a:rPr lang="en-US" sz="2900" dirty="0" smtClean="0"/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Sty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1</a:t>
            </a:r>
            <a:r>
              <a:rPr lang="en-US" sz="2900" dirty="0" smtClean="0"/>
              <a:t>), </a:t>
            </a:r>
            <a:r>
              <a:rPr lang="en-US" sz="2900" dirty="0" smtClean="0">
                <a:solidFill>
                  <a:srgbClr val="00B050"/>
                </a:solidFill>
              </a:rPr>
              <a:t>Sty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0070C0"/>
                </a:solidFill>
              </a:rPr>
              <a:t>M</a:t>
            </a:r>
            <a:r>
              <a:rPr lang="en-US" sz="2900" baseline="-25000" dirty="0" smtClean="0">
                <a:solidFill>
                  <a:srgbClr val="0070C0"/>
                </a:solidFill>
              </a:rPr>
              <a:t>2</a:t>
            </a:r>
            <a:r>
              <a:rPr lang="en-US" sz="2900" dirty="0" smtClean="0"/>
              <a:t>))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Important</a:t>
            </a:r>
            <a:r>
              <a:rPr lang="de-DE" sz="4000" dirty="0" smtClean="0"/>
              <a:t> </a:t>
            </a:r>
            <a:r>
              <a:rPr lang="de-DE" sz="4000" dirty="0" err="1" smtClean="0"/>
              <a:t>points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88233"/>
            <a:ext cx="8244408" cy="44210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en-US" sz="2800" dirty="0" smtClean="0"/>
              <a:t>Intermodal analysis poses highly complex problems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Important for practical results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Three distinctions:</a:t>
            </a:r>
          </a:p>
          <a:p>
            <a:pPr marL="914400" lvl="1" indent="-514350">
              <a:spcBef>
                <a:spcPts val="600"/>
              </a:spcBef>
              <a:spcAft>
                <a:spcPts val="1800"/>
              </a:spcAft>
              <a:buAutoNum type="romanLcParenBoth"/>
            </a:pPr>
            <a:r>
              <a:rPr lang="en-US" sz="2400" dirty="0" smtClean="0">
                <a:solidFill>
                  <a:srgbClr val="0070C0"/>
                </a:solidFill>
              </a:rPr>
              <a:t>Modes present in a text</a:t>
            </a:r>
            <a:r>
              <a:rPr lang="en-US" sz="2400" dirty="0" smtClean="0"/>
              <a:t>	images, language, music, …</a:t>
            </a:r>
          </a:p>
          <a:p>
            <a:pPr marL="914400" lvl="1" indent="-514350">
              <a:spcBef>
                <a:spcPts val="600"/>
              </a:spcBef>
              <a:spcAft>
                <a:spcPts val="1800"/>
              </a:spcAft>
              <a:buAutoNum type="romanLcParenBoth"/>
            </a:pPr>
            <a:r>
              <a:rPr lang="en-US" sz="2400" dirty="0" smtClean="0">
                <a:solidFill>
                  <a:srgbClr val="00B050"/>
                </a:solidFill>
              </a:rPr>
              <a:t>Levels of text / discourse</a:t>
            </a:r>
            <a:r>
              <a:rPr lang="en-US" sz="2400" dirty="0" smtClean="0"/>
              <a:t>	form / expression, content, style, …</a:t>
            </a:r>
          </a:p>
          <a:p>
            <a:pPr marL="914400" lvl="1" indent="-514350">
              <a:spcBef>
                <a:spcPts val="600"/>
              </a:spcBef>
              <a:spcAft>
                <a:spcPts val="1800"/>
              </a:spcAft>
              <a:buAutoNum type="romanLcParenBoth"/>
            </a:pPr>
            <a:r>
              <a:rPr lang="en-US" sz="2400" dirty="0" smtClean="0">
                <a:solidFill>
                  <a:srgbClr val="FF0000"/>
                </a:solidFill>
              </a:rPr>
              <a:t>Types of interactions</a:t>
            </a:r>
            <a:r>
              <a:rPr lang="en-US" sz="2400" dirty="0" smtClean="0"/>
              <a:t>	intermodal </a:t>
            </a:r>
            <a:r>
              <a:rPr lang="en-US" sz="2400" dirty="0" err="1" smtClean="0"/>
              <a:t>deixis</a:t>
            </a:r>
            <a:r>
              <a:rPr lang="en-US" sz="2400" dirty="0" smtClean="0"/>
              <a:t>, predication, </a:t>
            </a:r>
            <a:r>
              <a:rPr lang="en-US" sz="2400" dirty="0" err="1" smtClean="0"/>
              <a:t>typification</a:t>
            </a:r>
            <a:r>
              <a:rPr lang="en-US" sz="2100" dirty="0" smtClean="0"/>
              <a:t>, …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Methods are available in semiotics &amp; multimodality research!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Research </a:t>
            </a:r>
            <a:r>
              <a:rPr lang="de-DE" sz="4000" dirty="0" err="1" smtClean="0"/>
              <a:t>questions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060848"/>
            <a:ext cx="7776864" cy="42484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Role </a:t>
            </a:r>
            <a:r>
              <a:rPr lang="en-US" sz="2800" dirty="0" smtClean="0"/>
              <a:t>of interactions in multimodal texts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Which </a:t>
            </a:r>
            <a:r>
              <a:rPr lang="en-US" sz="2800" dirty="0" smtClean="0">
                <a:solidFill>
                  <a:srgbClr val="FF0000"/>
                </a:solidFill>
              </a:rPr>
              <a:t>list of interaction types (IITs) </a:t>
            </a:r>
            <a:r>
              <a:rPr lang="en-US" sz="2800" dirty="0" smtClean="0"/>
              <a:t>should we assume?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represent</a:t>
            </a:r>
            <a:r>
              <a:rPr lang="de-DE" sz="2800" dirty="0" smtClean="0"/>
              <a:t> </a:t>
            </a:r>
            <a:r>
              <a:rPr lang="de-DE" sz="2800" dirty="0" err="1" smtClean="0"/>
              <a:t>interaction</a:t>
            </a:r>
            <a:r>
              <a:rPr lang="de-DE" sz="2800" dirty="0" smtClean="0"/>
              <a:t> </a:t>
            </a:r>
            <a:r>
              <a:rPr lang="de-DE" sz="2800" dirty="0" err="1" smtClean="0"/>
              <a:t>types</a:t>
            </a:r>
            <a:r>
              <a:rPr lang="de-DE" sz="2800" dirty="0" smtClean="0"/>
              <a:t>?</a:t>
            </a:r>
            <a:br>
              <a:rPr lang="de-DE" sz="2800" dirty="0" smtClean="0"/>
            </a:br>
            <a:r>
              <a:rPr lang="en-US" sz="2800" dirty="0" smtClean="0">
                <a:latin typeface="Cambria Math"/>
                <a:ea typeface="Cambria Math"/>
              </a:rPr>
              <a:t>⇒</a:t>
            </a:r>
            <a:r>
              <a:rPr lang="en-US" sz="2800" dirty="0" smtClean="0"/>
              <a:t>  </a:t>
            </a:r>
            <a:r>
              <a:rPr lang="de-DE" sz="2800" dirty="0" err="1" smtClean="0"/>
              <a:t>inclusion</a:t>
            </a:r>
            <a:r>
              <a:rPr lang="de-DE" sz="2800" dirty="0" smtClean="0"/>
              <a:t> in a </a:t>
            </a:r>
            <a:r>
              <a:rPr lang="de-DE" sz="2800" dirty="0" err="1" smtClean="0"/>
              <a:t>discourse</a:t>
            </a:r>
            <a:r>
              <a:rPr lang="de-DE" sz="2800" dirty="0" smtClean="0"/>
              <a:t> </a:t>
            </a:r>
            <a:r>
              <a:rPr lang="de-DE" sz="2800" dirty="0" err="1" smtClean="0"/>
              <a:t>representation</a:t>
            </a:r>
            <a:r>
              <a:rPr lang="de-DE" sz="2800" dirty="0" smtClean="0"/>
              <a:t> model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When can interaction types be defined in a </a:t>
            </a:r>
            <a:r>
              <a:rPr lang="en-US" sz="2800" dirty="0" smtClean="0">
                <a:solidFill>
                  <a:srgbClr val="FF0000"/>
                </a:solidFill>
              </a:rPr>
              <a:t>logical</a:t>
            </a:r>
            <a:r>
              <a:rPr lang="en-US" sz="2800" dirty="0" smtClean="0"/>
              <a:t> discourse model?</a:t>
            </a:r>
            <a:br>
              <a:rPr lang="en-US" sz="2800" dirty="0" smtClean="0"/>
            </a:br>
            <a:r>
              <a:rPr lang="en-US" sz="2300" dirty="0" smtClean="0">
                <a:latin typeface="Cambria Math"/>
                <a:ea typeface="Cambria Math"/>
              </a:rPr>
              <a:t>⇒</a:t>
            </a:r>
            <a:r>
              <a:rPr lang="en-US" sz="2300" dirty="0" smtClean="0"/>
              <a:t>  conditions for their presence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How can their presence be </a:t>
            </a:r>
            <a:r>
              <a:rPr lang="en-US" sz="2800" dirty="0" smtClean="0">
                <a:solidFill>
                  <a:srgbClr val="FF0000"/>
                </a:solidFill>
              </a:rPr>
              <a:t>empirically </a:t>
            </a:r>
            <a:r>
              <a:rPr lang="en-US" sz="2800" dirty="0" smtClean="0"/>
              <a:t>determined?</a:t>
            </a:r>
            <a:br>
              <a:rPr lang="en-US" sz="2800" dirty="0" smtClean="0"/>
            </a:br>
            <a:r>
              <a:rPr lang="en-US" sz="2300" dirty="0" smtClean="0">
                <a:latin typeface="Cambria Math"/>
                <a:ea typeface="Cambria Math"/>
              </a:rPr>
              <a:t> ⇒</a:t>
            </a:r>
            <a:r>
              <a:rPr lang="en-US" sz="2300" dirty="0" smtClean="0"/>
              <a:t>  annotation in corpus studies</a:t>
            </a:r>
            <a:endParaRPr lang="de-DE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Bibliography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976664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de-DE" cap="small" dirty="0" smtClean="0"/>
              <a:t>Arnheim, Rudolf </a:t>
            </a:r>
            <a:r>
              <a:rPr lang="de-DE" dirty="0" smtClean="0"/>
              <a:t>(1986), Style </a:t>
            </a:r>
            <a:r>
              <a:rPr lang="de-DE" dirty="0" err="1" smtClean="0"/>
              <a:t>as</a:t>
            </a:r>
            <a:r>
              <a:rPr lang="de-DE" dirty="0" smtClean="0"/>
              <a:t> a Gestalt Problem, in: </a:t>
            </a:r>
            <a:r>
              <a:rPr lang="de-DE" i="1" dirty="0" smtClean="0"/>
              <a:t>New Essays on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Psychology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Art</a:t>
            </a:r>
            <a:r>
              <a:rPr lang="de-DE" dirty="0" smtClean="0"/>
              <a:t>, 261-273.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Bateman, John </a:t>
            </a:r>
            <a:r>
              <a:rPr lang="en-US" dirty="0" smtClean="0"/>
              <a:t>(2011), “The decomposability of semiotic modes”, in: </a:t>
            </a:r>
            <a:r>
              <a:rPr lang="en-US" dirty="0" err="1" smtClean="0"/>
              <a:t>O’Halloran</a:t>
            </a:r>
            <a:r>
              <a:rPr lang="en-US" dirty="0" smtClean="0"/>
              <a:t>, Kay &amp; Bradley Smith (eds.) (2011), </a:t>
            </a:r>
            <a:r>
              <a:rPr lang="en-US" i="1" dirty="0" smtClean="0"/>
              <a:t>Multimodal Studies. Exploring Issues and Domains</a:t>
            </a:r>
            <a:r>
              <a:rPr lang="en-US" dirty="0" smtClean="0"/>
              <a:t>. London: </a:t>
            </a:r>
            <a:r>
              <a:rPr lang="en-US" dirty="0" err="1" smtClean="0"/>
              <a:t>Routledge</a:t>
            </a:r>
            <a:r>
              <a:rPr lang="en-US" dirty="0" smtClean="0"/>
              <a:t>, 17-38.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Bateman, John </a:t>
            </a:r>
            <a:r>
              <a:rPr lang="en-US" dirty="0" smtClean="0"/>
              <a:t>(2014), </a:t>
            </a:r>
            <a:r>
              <a:rPr lang="en-US" i="1" dirty="0" smtClean="0"/>
              <a:t>Text and Image. A Critical Introduction to the Visual-Verbal Divide.</a:t>
            </a:r>
            <a:r>
              <a:rPr lang="en-US" dirty="0" smtClean="0"/>
              <a:t> </a:t>
            </a:r>
            <a:r>
              <a:rPr lang="de-DE" dirty="0" smtClean="0"/>
              <a:t>New York: Routledge.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Calvert, </a:t>
            </a:r>
            <a:r>
              <a:rPr lang="en-US" cap="small" dirty="0" err="1" smtClean="0"/>
              <a:t>Gemma</a:t>
            </a:r>
            <a:r>
              <a:rPr lang="en-US" cap="small" dirty="0" smtClean="0"/>
              <a:t>, Charles Spence, &amp; Barry Stein</a:t>
            </a:r>
            <a:r>
              <a:rPr lang="en-US" dirty="0" smtClean="0"/>
              <a:t> (2004), </a:t>
            </a:r>
            <a:r>
              <a:rPr lang="en-US" i="1" dirty="0" smtClean="0"/>
              <a:t>The Handbook of Multisensory Processes.</a:t>
            </a:r>
            <a:r>
              <a:rPr lang="en-US" dirty="0" smtClean="0"/>
              <a:t> Cambridge MA: MIT.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Elleström</a:t>
            </a:r>
            <a:r>
              <a:rPr lang="en-US" cap="small" dirty="0" smtClean="0"/>
              <a:t>, Lars </a:t>
            </a:r>
            <a:r>
              <a:rPr lang="en-US" dirty="0" smtClean="0"/>
              <a:t>(ed.) (2011), </a:t>
            </a:r>
            <a:r>
              <a:rPr lang="en-US" i="1" dirty="0" smtClean="0"/>
              <a:t>Media Borders, Multimodality and </a:t>
            </a:r>
            <a:r>
              <a:rPr lang="en-US" i="1" dirty="0" err="1" smtClean="0"/>
              <a:t>Intermediality</a:t>
            </a:r>
            <a:r>
              <a:rPr lang="en-US" dirty="0" smtClean="0"/>
              <a:t>. London: Palgrave Macmillan.</a:t>
            </a:r>
          </a:p>
          <a:p>
            <a:pPr>
              <a:spcBef>
                <a:spcPts val="0"/>
              </a:spcBef>
              <a:buNone/>
            </a:pPr>
            <a:r>
              <a:rPr lang="de-DE" cap="small" dirty="0" smtClean="0"/>
              <a:t>Fricke, Ellen </a:t>
            </a:r>
            <a:r>
              <a:rPr lang="de-DE" dirty="0" smtClean="0"/>
              <a:t>(2006), “Intermedialität, Stil und Mental </a:t>
            </a:r>
            <a:r>
              <a:rPr lang="de-DE" dirty="0" err="1" smtClean="0"/>
              <a:t>Spaces</a:t>
            </a:r>
            <a:r>
              <a:rPr lang="de-DE" dirty="0" smtClean="0"/>
              <a:t>: Das Visuelle als Dimension musikalischen Komponierens in Georg </a:t>
            </a:r>
            <a:r>
              <a:rPr lang="de-DE" dirty="0" err="1" smtClean="0"/>
              <a:t>Nussbaumers</a:t>
            </a:r>
            <a:r>
              <a:rPr lang="de-DE" dirty="0" smtClean="0"/>
              <a:t> Installationsoper ‘</a:t>
            </a:r>
            <a:r>
              <a:rPr lang="de-DE" dirty="0" err="1" smtClean="0"/>
              <a:t>orpheusarchipel</a:t>
            </a:r>
            <a:r>
              <a:rPr lang="de-DE" dirty="0" smtClean="0"/>
              <a:t>’”. </a:t>
            </a:r>
            <a:r>
              <a:rPr lang="de-DE" i="1" dirty="0" err="1" smtClean="0"/>
              <a:t>Kodikas</a:t>
            </a:r>
            <a:r>
              <a:rPr lang="de-DE" i="1" dirty="0" smtClean="0"/>
              <a:t>/Code 29(1-3),</a:t>
            </a:r>
            <a:r>
              <a:rPr lang="de-DE" dirty="0" smtClean="0"/>
              <a:t> 137-155.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Fricke, Ellen </a:t>
            </a:r>
            <a:r>
              <a:rPr lang="en-US" dirty="0" smtClean="0"/>
              <a:t>(2013), “Towards a unified grammar of gesture and speech: A multimodal approach”, in: Cornelia </a:t>
            </a:r>
            <a:r>
              <a:rPr lang="en-US" dirty="0" err="1" smtClean="0"/>
              <a:t>Müller</a:t>
            </a:r>
            <a:r>
              <a:rPr lang="en-US" dirty="0" smtClean="0"/>
              <a:t> et al. (eds.), </a:t>
            </a:r>
            <a:r>
              <a:rPr lang="en-US" i="1" dirty="0" smtClean="0"/>
              <a:t>Body – Language – Communication. An International Handbook on Multimodality in Human Interaction</a:t>
            </a:r>
            <a:r>
              <a:rPr lang="en-US" dirty="0" smtClean="0"/>
              <a:t>. Berlin: de </a:t>
            </a:r>
            <a:r>
              <a:rPr lang="en-US" dirty="0" err="1" smtClean="0"/>
              <a:t>Gruyter</a:t>
            </a:r>
            <a:r>
              <a:rPr lang="en-US" dirty="0" smtClean="0"/>
              <a:t>, vol. 1, 733–754.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Liu, Yu &amp; Kay </a:t>
            </a:r>
            <a:r>
              <a:rPr lang="en-US" cap="small" dirty="0" err="1" smtClean="0"/>
              <a:t>O’Halloran</a:t>
            </a:r>
            <a:r>
              <a:rPr lang="en-US" dirty="0" smtClean="0"/>
              <a:t> (2009), “</a:t>
            </a:r>
            <a:r>
              <a:rPr lang="en-US" dirty="0" err="1" smtClean="0"/>
              <a:t>Intersemiotic</a:t>
            </a:r>
            <a:r>
              <a:rPr lang="en-US" dirty="0" smtClean="0"/>
              <a:t> texture: Analyzing cohesive devices between language and images”. </a:t>
            </a:r>
            <a:r>
              <a:rPr lang="en-US" i="1" dirty="0" smtClean="0"/>
              <a:t>Social Semiotics 19(4), </a:t>
            </a:r>
            <a:r>
              <a:rPr lang="en-US" dirty="0" smtClean="0"/>
              <a:t>367-388.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Marsh, Emily E. &amp; Marilyn D. White </a:t>
            </a:r>
            <a:r>
              <a:rPr lang="en-US" dirty="0" smtClean="0"/>
              <a:t>(2003), “A taxonomy of relationships between images and text”, </a:t>
            </a:r>
            <a:r>
              <a:rPr lang="en-US" i="1" dirty="0" smtClean="0"/>
              <a:t>Journal of Documentation 59(6)</a:t>
            </a:r>
            <a:r>
              <a:rPr lang="en-US" dirty="0" smtClean="0"/>
              <a:t>, 647–672.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Martinec</a:t>
            </a:r>
            <a:r>
              <a:rPr lang="en-US" cap="small" dirty="0" smtClean="0"/>
              <a:t>, </a:t>
            </a:r>
            <a:r>
              <a:rPr lang="en-US" cap="small" dirty="0" err="1" smtClean="0"/>
              <a:t>Radan</a:t>
            </a:r>
            <a:r>
              <a:rPr lang="en-US" cap="small" dirty="0" smtClean="0"/>
              <a:t> &amp; Andrew </a:t>
            </a:r>
            <a:r>
              <a:rPr lang="en-US" cap="small" dirty="0" err="1" smtClean="0"/>
              <a:t>Salway</a:t>
            </a:r>
            <a:r>
              <a:rPr lang="en-US" cap="small" dirty="0" smtClean="0"/>
              <a:t> </a:t>
            </a:r>
            <a:r>
              <a:rPr lang="en-US" dirty="0" smtClean="0"/>
              <a:t>(2005), “A system for image-text relations in new (and old) media”, </a:t>
            </a:r>
            <a:r>
              <a:rPr lang="en-US" i="1" dirty="0" smtClean="0"/>
              <a:t>Visual Communication 4(3)</a:t>
            </a:r>
            <a:r>
              <a:rPr lang="en-US" dirty="0" smtClean="0"/>
              <a:t>, 339–374.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Oviatt</a:t>
            </a:r>
            <a:r>
              <a:rPr lang="en-US" cap="small" dirty="0" smtClean="0"/>
              <a:t>, Sharon L. </a:t>
            </a:r>
            <a:r>
              <a:rPr lang="en-US" dirty="0" smtClean="0"/>
              <a:t>(1999), “Ten myths of multimodal interaction”. </a:t>
            </a:r>
            <a:r>
              <a:rPr lang="en-US" i="1" dirty="0" smtClean="0"/>
              <a:t>Communications of the ACM</a:t>
            </a:r>
            <a:r>
              <a:rPr lang="en-US" dirty="0" smtClean="0"/>
              <a:t> 42,11: 74-81.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de-DE" cap="small" dirty="0" smtClean="0"/>
              <a:t>Siefkes, Martin </a:t>
            </a:r>
            <a:r>
              <a:rPr lang="en-US" dirty="0" smtClean="0"/>
              <a:t>(2012), “The semantics of </a:t>
            </a:r>
            <a:r>
              <a:rPr lang="en-US" dirty="0" err="1" smtClean="0"/>
              <a:t>artefacts</a:t>
            </a:r>
            <a:r>
              <a:rPr lang="en-US" dirty="0" smtClean="0"/>
              <a:t>: How we give meaning to the things we produce and use”. </a:t>
            </a:r>
            <a:r>
              <a:rPr lang="en-US" i="1" dirty="0" smtClean="0"/>
              <a:t>Image </a:t>
            </a:r>
            <a:r>
              <a:rPr lang="en-US" dirty="0" smtClean="0"/>
              <a:t>07/2012, </a:t>
            </a:r>
            <a:r>
              <a:rPr lang="en-US" dirty="0" smtClean="0">
                <a:hlinkClick r:id="rId2"/>
              </a:rPr>
              <a:t>http://www.gib.uni-tuebingen.de/image?function=fnArticle&amp;showArticle=218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Siefkes, Martin </a:t>
            </a:r>
            <a:r>
              <a:rPr lang="en-US" dirty="0" smtClean="0"/>
              <a:t>(forthcoming), “An Experimental Approach to Multimodality. Investigating the Interactions between Musical and Architectural Styles in Aesthetic Perception”, in: </a:t>
            </a:r>
            <a:r>
              <a:rPr lang="en-US" i="1" dirty="0" smtClean="0"/>
              <a:t>Building Bridges for Multimodal Research. Theories and Practices of Multimodal Analysis.</a:t>
            </a:r>
            <a:r>
              <a:rPr lang="en-US" dirty="0" smtClean="0"/>
              <a:t> Bern/New York: Peter Lang.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Siefkes, Martin </a:t>
            </a:r>
            <a:r>
              <a:rPr lang="en-US" dirty="0" smtClean="0"/>
              <a:t>(in review), “Frames in discourse. Connecting frame semantics and discourse analysis in an SDRT-based model”. Submitted to </a:t>
            </a:r>
            <a:r>
              <a:rPr lang="en-US" i="1" dirty="0" smtClean="0"/>
              <a:t>Modern Languages Open (MLO)</a:t>
            </a:r>
            <a:r>
              <a:rPr lang="en-US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US" cap="small" dirty="0" err="1" smtClean="0"/>
              <a:t>Wildfeuer</a:t>
            </a:r>
            <a:r>
              <a:rPr lang="en-US" cap="small" dirty="0" smtClean="0"/>
              <a:t>, </a:t>
            </a:r>
            <a:r>
              <a:rPr lang="en-US" cap="small" dirty="0" err="1" smtClean="0"/>
              <a:t>Janina</a:t>
            </a:r>
            <a:r>
              <a:rPr lang="en-US" cap="small" dirty="0" smtClean="0"/>
              <a:t> </a:t>
            </a:r>
            <a:r>
              <a:rPr lang="en-US" dirty="0" smtClean="0"/>
              <a:t>(2012), “</a:t>
            </a:r>
            <a:r>
              <a:rPr lang="en-US" dirty="0" err="1" smtClean="0"/>
              <a:t>Intersemiosis</a:t>
            </a:r>
            <a:r>
              <a:rPr lang="en-US" dirty="0" smtClean="0"/>
              <a:t> in Film: Towards a New </a:t>
            </a:r>
            <a:r>
              <a:rPr lang="en-US" dirty="0" err="1" smtClean="0"/>
              <a:t>Organisation</a:t>
            </a:r>
            <a:r>
              <a:rPr lang="en-US" dirty="0" smtClean="0"/>
              <a:t> of Semiotic Resources in Multimodal Filmic Text”. </a:t>
            </a:r>
            <a:r>
              <a:rPr lang="en-US" i="1" dirty="0" smtClean="0"/>
              <a:t>Multimodal Communication 1, 3</a:t>
            </a:r>
            <a:r>
              <a:rPr lang="en-US" dirty="0" smtClean="0"/>
              <a:t>: 276-304.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What</a:t>
            </a:r>
            <a:r>
              <a:rPr lang="de-DE" sz="4000" dirty="0" smtClean="0"/>
              <a:t> </a:t>
            </a:r>
            <a:r>
              <a:rPr lang="de-DE" sz="4000" dirty="0" err="1" smtClean="0"/>
              <a:t>are</a:t>
            </a:r>
            <a:r>
              <a:rPr lang="de-DE" sz="4000" dirty="0" smtClean="0"/>
              <a:t> intermodal </a:t>
            </a:r>
            <a:r>
              <a:rPr lang="de-DE" sz="4000" dirty="0" err="1" smtClean="0"/>
              <a:t>relations</a:t>
            </a:r>
            <a:r>
              <a:rPr lang="de-DE" sz="4000" dirty="0" smtClean="0"/>
              <a:t>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632848" cy="398903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multimodal texts, different semiotic modes are used together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Modes can be considered in terms of their relations to each 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Semiotic modes can be differentiated into various layers (expression, content, intended effects, style)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All these layers can interact with layers of other modes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srgbClr val="0070C0"/>
                </a:solidFill>
              </a:rPr>
              <a:t>&gt; Not all of this is always relevant!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Intermodal relations are a very complex problem in multimodality research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In a multimodal text, each mode contributes to overall </a:t>
            </a:r>
            <a:r>
              <a:rPr lang="en-US" sz="2800" dirty="0" smtClean="0">
                <a:solidFill>
                  <a:srgbClr val="00B050"/>
                </a:solidFill>
              </a:rPr>
              <a:t>meaning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form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00B050"/>
                </a:solidFill>
              </a:rPr>
              <a:t>style</a:t>
            </a:r>
            <a:r>
              <a:rPr lang="en-US" sz="2800" dirty="0" smtClean="0"/>
              <a:t>!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Textual inferences are often based on information given in various modes (cf. </a:t>
            </a:r>
            <a:r>
              <a:rPr lang="en-US" sz="2800" dirty="0" err="1" smtClean="0"/>
              <a:t>Wildfeuer</a:t>
            </a:r>
            <a:r>
              <a:rPr lang="en-US" sz="2800" dirty="0" smtClean="0"/>
              <a:t> 2012)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There are additional textual properties that are caused by relations between modes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55576" y="4581128"/>
            <a:ext cx="7992888" cy="122413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Intermodal relation</a:t>
            </a:r>
            <a:r>
              <a:rPr lang="en-US" sz="2800" dirty="0" smtClean="0"/>
              <a:t>: relations found between modes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400" dirty="0" smtClean="0"/>
              <a:t>&gt;	IIT: an “intermodal interaction type” definable by logical properties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Intermodal interaction</a:t>
            </a:r>
            <a:r>
              <a:rPr lang="en-US" sz="2800" dirty="0" smtClean="0"/>
              <a:t>: changes in one mode caused by the presence of another mode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400" dirty="0" smtClean="0"/>
              <a:t>&gt;	a definable change in expression, meaning, and/or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Example</a:t>
            </a:r>
            <a:r>
              <a:rPr lang="de-DE" sz="4000" dirty="0" smtClean="0"/>
              <a:t>: Intermodal </a:t>
            </a:r>
            <a:r>
              <a:rPr lang="de-DE" sz="4000" dirty="0" err="1" smtClean="0"/>
              <a:t>deixis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44824"/>
            <a:ext cx="6408712" cy="45811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Example from </a:t>
            </a:r>
            <a:r>
              <a:rPr lang="en-US" sz="2000" i="1" dirty="0" err="1" smtClean="0"/>
              <a:t>Gattaca</a:t>
            </a:r>
            <a:r>
              <a:rPr lang="en-US" sz="2000" dirty="0" smtClean="0"/>
              <a:t> (1997, A. </a:t>
            </a:r>
            <a:r>
              <a:rPr lang="en-US" sz="2000" dirty="0" err="1" smtClean="0"/>
              <a:t>Niccol</a:t>
            </a:r>
            <a:r>
              <a:rPr lang="en-US" sz="2000" dirty="0" smtClean="0"/>
              <a:t>), 00:39:40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[Jerome:] “I’m </a:t>
            </a:r>
            <a:r>
              <a:rPr lang="en-US" sz="2800" dirty="0" err="1" smtClean="0"/>
              <a:t>gonna</a:t>
            </a:r>
            <a:r>
              <a:rPr lang="en-US" sz="2800" dirty="0" smtClean="0"/>
              <a:t> finish </a:t>
            </a:r>
            <a:r>
              <a:rPr lang="en-US" sz="2800" dirty="0" smtClean="0">
                <a:solidFill>
                  <a:srgbClr val="FF0000"/>
                </a:solidFill>
              </a:rPr>
              <a:t>this</a:t>
            </a:r>
            <a:r>
              <a:rPr lang="en-US" sz="2800" dirty="0" smtClean="0"/>
              <a:t>.”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[Vincent:] “Titan is exactly like </a:t>
            </a:r>
            <a:r>
              <a:rPr lang="en-US" sz="2800" dirty="0" smtClean="0">
                <a:solidFill>
                  <a:srgbClr val="FF0000"/>
                </a:solidFill>
              </a:rPr>
              <a:t>this</a:t>
            </a:r>
            <a:r>
              <a:rPr lang="en-US" sz="2800" dirty="0" smtClean="0"/>
              <a:t>. All the time it’s got a cloud around it.”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2800" i="1" dirty="0" smtClean="0"/>
              <a:t>Intermodal </a:t>
            </a:r>
            <a:r>
              <a:rPr lang="de-DE" sz="2800" i="1" dirty="0" err="1" smtClean="0"/>
              <a:t>deixis</a:t>
            </a:r>
            <a:r>
              <a:rPr lang="de-DE" sz="2800" i="1" dirty="0" smtClean="0"/>
              <a:t> (</a:t>
            </a:r>
            <a:r>
              <a:rPr lang="de-DE" sz="2800" i="1" dirty="0" err="1" smtClean="0">
                <a:solidFill>
                  <a:srgbClr val="0070C0"/>
                </a:solidFill>
              </a:rPr>
              <a:t>a.l</a:t>
            </a:r>
            <a:r>
              <a:rPr lang="de-DE" sz="2800" i="1" dirty="0" smtClean="0"/>
              <a:t>, </a:t>
            </a:r>
            <a:r>
              <a:rPr lang="de-DE" sz="2800" i="1" dirty="0" err="1" smtClean="0">
                <a:solidFill>
                  <a:srgbClr val="0070C0"/>
                </a:solidFill>
              </a:rPr>
              <a:t>v.i</a:t>
            </a:r>
            <a:r>
              <a:rPr lang="de-DE" sz="2800" i="1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de-DE" sz="2800" i="1" dirty="0" smtClean="0"/>
          </a:p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1800" dirty="0" err="1" smtClean="0">
                <a:solidFill>
                  <a:srgbClr val="0070C0"/>
                </a:solidFill>
              </a:rPr>
              <a:t>a.l</a:t>
            </a:r>
            <a:r>
              <a:rPr lang="en-US" sz="1800" dirty="0" smtClean="0"/>
              <a:t> = perceptual mode: </a:t>
            </a:r>
            <a:r>
              <a:rPr lang="en-US" sz="1800" dirty="0" smtClean="0">
                <a:solidFill>
                  <a:srgbClr val="0070C0"/>
                </a:solidFill>
              </a:rPr>
              <a:t>auditory </a:t>
            </a:r>
            <a:r>
              <a:rPr lang="en-US" sz="1800" dirty="0" smtClean="0"/>
              <a:t>semiotic mode: </a:t>
            </a:r>
            <a:r>
              <a:rPr lang="en-US" sz="1800" dirty="0" smtClean="0">
                <a:solidFill>
                  <a:srgbClr val="0070C0"/>
                </a:solidFill>
              </a:rPr>
              <a:t>language</a:t>
            </a:r>
          </a:p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1800" dirty="0" err="1" smtClean="0">
                <a:solidFill>
                  <a:srgbClr val="0070C0"/>
                </a:solidFill>
              </a:rPr>
              <a:t>v.i</a:t>
            </a:r>
            <a:r>
              <a:rPr lang="en-US" sz="1800" dirty="0" smtClean="0"/>
              <a:t> = perceptual mode: </a:t>
            </a:r>
            <a:r>
              <a:rPr lang="en-US" sz="1800" dirty="0" smtClean="0">
                <a:solidFill>
                  <a:srgbClr val="0070C0"/>
                </a:solidFill>
              </a:rPr>
              <a:t>visual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semiotic mode: </a:t>
            </a:r>
            <a:r>
              <a:rPr lang="en-US" sz="1800" dirty="0" smtClean="0">
                <a:solidFill>
                  <a:srgbClr val="0070C0"/>
                </a:solidFill>
              </a:rPr>
              <a:t>image</a:t>
            </a:r>
            <a:endParaRPr lang="de-DE" sz="1800" i="1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16016" y="5328592"/>
            <a:ext cx="3600400" cy="17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16016" y="5328592"/>
            <a:ext cx="3600400" cy="17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Gattaca.1997.720p.pt1 Ausschnitt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7863" y="576808"/>
            <a:ext cx="6296306" cy="573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err="1" smtClean="0">
                <a:solidFill>
                  <a:srgbClr val="FF0000"/>
                </a:solidFill>
              </a:rPr>
              <a:t>Intermodality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dirty="0" err="1" smtClean="0">
                <a:solidFill>
                  <a:srgbClr val="FF0000"/>
                </a:solidFill>
              </a:rPr>
              <a:t>intersemiosis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Modes: </a:t>
            </a:r>
            <a:r>
              <a:rPr lang="en-US" sz="2800" dirty="0" smtClean="0">
                <a:solidFill>
                  <a:srgbClr val="FF0000"/>
                </a:solidFill>
              </a:rPr>
              <a:t>sign systems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latin typeface="Cambria Math"/>
                <a:ea typeface="Cambria Math"/>
              </a:rPr>
              <a:t>⇒ </a:t>
            </a:r>
            <a:r>
              <a:rPr lang="en-US" sz="2800" i="1" dirty="0" smtClean="0"/>
              <a:t>semiotics</a:t>
            </a:r>
            <a:r>
              <a:rPr lang="en-US" sz="2800" dirty="0" smtClean="0"/>
              <a:t>, </a:t>
            </a:r>
            <a:r>
              <a:rPr lang="en-US" sz="2800" i="1" dirty="0" smtClean="0"/>
              <a:t>linguistics</a:t>
            </a:r>
            <a:r>
              <a:rPr lang="en-US" sz="2800" dirty="0" smtClean="0"/>
              <a:t>, </a:t>
            </a:r>
            <a:r>
              <a:rPr lang="en-US" sz="2800" i="1" dirty="0" smtClean="0"/>
              <a:t>image studies</a:t>
            </a:r>
            <a:r>
              <a:rPr lang="en-US" sz="2800" dirty="0" smtClean="0"/>
              <a:t>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perceptual modes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Cambria Math"/>
                <a:ea typeface="Cambria Math"/>
              </a:rPr>
              <a:t>⇒ </a:t>
            </a:r>
            <a:r>
              <a:rPr lang="en-US" sz="2800" i="1" dirty="0" smtClean="0"/>
              <a:t>psychology</a:t>
            </a:r>
            <a:r>
              <a:rPr lang="en-US" sz="2800" dirty="0" smtClean="0"/>
              <a:t>, </a:t>
            </a:r>
            <a:r>
              <a:rPr lang="en-US" sz="2800" i="1" dirty="0" smtClean="0"/>
              <a:t>cognitive science</a:t>
            </a:r>
            <a:r>
              <a:rPr lang="en-US" sz="2800" dirty="0" smtClean="0"/>
              <a:t>, </a:t>
            </a:r>
            <a:r>
              <a:rPr lang="en-US" sz="2800" i="1" dirty="0" smtClean="0"/>
              <a:t>neuroscience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Basic </a:t>
            </a:r>
            <a:r>
              <a:rPr lang="de-DE" sz="4000" dirty="0" err="1" smtClean="0"/>
              <a:t>idea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Set of </a:t>
            </a:r>
            <a:r>
              <a:rPr lang="en-US" sz="2800" dirty="0" smtClean="0">
                <a:solidFill>
                  <a:srgbClr val="FF0000"/>
                </a:solidFill>
              </a:rPr>
              <a:t>intermodal interaction types</a:t>
            </a:r>
            <a:r>
              <a:rPr lang="en-US" sz="2800" dirty="0" smtClean="0"/>
              <a:t> (IITs)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Descriptive categories (e.g. system networks) are usually area-specific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Often-neglected part </a:t>
            </a:r>
            <a:r>
              <a:rPr lang="en-US" sz="2800" dirty="0" smtClean="0"/>
              <a:t>of multimodal meaning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Limited by demand for generality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Bildschirmpräsentation (4:3)</PresentationFormat>
  <Paragraphs>193</Paragraphs>
  <Slides>26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Larissa-Design</vt:lpstr>
      <vt:lpstr>Interactions between Semiotic Modes in Multimodal Texts </vt:lpstr>
      <vt:lpstr>Overview</vt:lpstr>
      <vt:lpstr>What are intermodal relations?</vt:lpstr>
      <vt:lpstr>Intermodality</vt:lpstr>
      <vt:lpstr>Intermodality</vt:lpstr>
      <vt:lpstr>Example: Intermodal deixis</vt:lpstr>
      <vt:lpstr>PowerPoint-Präsentation</vt:lpstr>
      <vt:lpstr>Intermodality</vt:lpstr>
      <vt:lpstr>Basic idea</vt:lpstr>
      <vt:lpstr>5 modes and their interactions in a film</vt:lpstr>
      <vt:lpstr>Intermodality and Multimodality</vt:lpstr>
      <vt:lpstr>Three layers of text / discourse</vt:lpstr>
      <vt:lpstr>Three layers of text / discourse</vt:lpstr>
      <vt:lpstr>Interactions and other structure</vt:lpstr>
      <vt:lpstr>Layers of two interacting modes</vt:lpstr>
      <vt:lpstr>Expression / form relations</vt:lpstr>
      <vt:lpstr>Expression / form relations</vt:lpstr>
      <vt:lpstr>Content relations</vt:lpstr>
      <vt:lpstr>Intermodal predication</vt:lpstr>
      <vt:lpstr>Contradiction</vt:lpstr>
      <vt:lpstr>Typification</vt:lpstr>
      <vt:lpstr>Further content relations</vt:lpstr>
      <vt:lpstr>Stylistic relations</vt:lpstr>
      <vt:lpstr>Important points</vt:lpstr>
      <vt:lpstr>Research questions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Martin</cp:lastModifiedBy>
  <cp:revision>1303</cp:revision>
  <dcterms:created xsi:type="dcterms:W3CDTF">2011-10-07T09:52:19Z</dcterms:created>
  <dcterms:modified xsi:type="dcterms:W3CDTF">2015-08-27T08:49:30Z</dcterms:modified>
</cp:coreProperties>
</file>