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1" r:id="rId1"/>
    <p:sldMasterId id="2147483653" r:id="rId2"/>
    <p:sldMasterId id="2147483695" r:id="rId3"/>
  </p:sldMasterIdLst>
  <p:notesMasterIdLst>
    <p:notesMasterId r:id="rId28"/>
  </p:notesMasterIdLst>
  <p:handoutMasterIdLst>
    <p:handoutMasterId r:id="rId29"/>
  </p:handoutMasterIdLst>
  <p:sldIdLst>
    <p:sldId id="269" r:id="rId4"/>
    <p:sldId id="256" r:id="rId5"/>
    <p:sldId id="286" r:id="rId6"/>
    <p:sldId id="304" r:id="rId7"/>
    <p:sldId id="305" r:id="rId8"/>
    <p:sldId id="306" r:id="rId9"/>
    <p:sldId id="307" r:id="rId10"/>
    <p:sldId id="292" r:id="rId11"/>
    <p:sldId id="285" r:id="rId12"/>
    <p:sldId id="303" r:id="rId13"/>
    <p:sldId id="309" r:id="rId14"/>
    <p:sldId id="308" r:id="rId15"/>
    <p:sldId id="293" r:id="rId16"/>
    <p:sldId id="276" r:id="rId17"/>
    <p:sldId id="283" r:id="rId18"/>
    <p:sldId id="296" r:id="rId19"/>
    <p:sldId id="277" r:id="rId20"/>
    <p:sldId id="297" r:id="rId21"/>
    <p:sldId id="282" r:id="rId22"/>
    <p:sldId id="294" r:id="rId23"/>
    <p:sldId id="300" r:id="rId24"/>
    <p:sldId id="302" r:id="rId25"/>
    <p:sldId id="287" r:id="rId26"/>
    <p:sldId id="299" r:id="rId27"/>
  </p:sldIdLst>
  <p:sldSz cx="9144000" cy="6858000" type="screen4x3"/>
  <p:notesSz cx="6797675" cy="9928225"/>
  <p:embeddedFontLst>
    <p:embeddedFont>
      <p:font typeface="Calibri" panose="020F0502020204030204" pitchFamily="34" charset="0"/>
      <p:regular r:id="rId30"/>
      <p:bold r:id="rId31"/>
      <p:italic r:id="rId32"/>
      <p:boldItalic r:id="rId33"/>
    </p:embeddedFont>
    <p:embeddedFont>
      <p:font typeface="Roboto Condensed bold" panose="020B0604020202020204" charset="0"/>
      <p:bold r:id="rId34"/>
    </p:embeddedFont>
    <p:embeddedFont>
      <p:font typeface="Roboto Condensed" panose="020B0604020202020204" charset="0"/>
      <p:regular r:id="rId35"/>
      <p:bold r:id="rId36"/>
      <p:italic r:id="rId37"/>
      <p:boldItalic r:id="rId38"/>
    </p:embeddedFont>
    <p:embeddedFont>
      <p:font typeface="Roboto Condensed Light" panose="020B0604020202020204" charset="0"/>
      <p:regular r:id="rId39"/>
      <p:italic r:id="rId40"/>
    </p:embeddedFont>
  </p:embeddedFontLst>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b Müller" initials="JM" lastIdx="1" clrIdx="0">
    <p:extLst>
      <p:ext uri="{19B8F6BF-5375-455C-9EA6-DF929625EA0E}">
        <p15:presenceInfo xmlns:p15="http://schemas.microsoft.com/office/powerpoint/2012/main" userId="S-1-5-21-2451251714-4163927906-775782218-18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53517"/>
    <a:srgbClr val="F5ADA1"/>
    <a:srgbClr val="F8BFB6"/>
    <a:srgbClr val="DEC8EE"/>
    <a:srgbClr val="DFC9EF"/>
    <a:srgbClr val="F28C00"/>
    <a:srgbClr val="F18E00"/>
    <a:srgbClr val="9D0037"/>
    <a:srgbClr val="003577"/>
    <a:srgbClr val="789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24" autoAdjust="0"/>
  </p:normalViewPr>
  <p:slideViewPr>
    <p:cSldViewPr>
      <p:cViewPr>
        <p:scale>
          <a:sx n="100" d="100"/>
          <a:sy n="100" d="100"/>
        </p:scale>
        <p:origin x="684" y="-300"/>
      </p:cViewPr>
      <p:guideLst/>
    </p:cSldViewPr>
  </p:slideViewPr>
  <p:notesTextViewPr>
    <p:cViewPr>
      <p:scale>
        <a:sx n="1" d="1"/>
        <a:sy n="1" d="1"/>
      </p:scale>
      <p:origin x="0" y="0"/>
    </p:cViewPr>
  </p:notesTextViewPr>
  <p:notesViewPr>
    <p:cSldViewPr>
      <p:cViewPr varScale="1">
        <p:scale>
          <a:sx n="83" d="100"/>
          <a:sy n="83" d="100"/>
        </p:scale>
        <p:origin x="216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CB02201D-4F31-42B9-99D7-3404E8362FFB}" type="datetimeFigureOut">
              <a:rPr lang="de-DE" smtClean="0"/>
              <a:t>19.09.2017</a:t>
            </a:fld>
            <a:endParaRPr lang="de-DE"/>
          </a:p>
        </p:txBody>
      </p:sp>
      <p:sp>
        <p:nvSpPr>
          <p:cNvPr id="4" name="Fußzeilenplatzhalt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480D16FB-B98E-41AD-A7C8-7BD42CA5EC0A}" type="slidenum">
              <a:rPr lang="de-DE" smtClean="0"/>
              <a:t>‹Nr.›</a:t>
            </a:fld>
            <a:endParaRPr lang="de-DE"/>
          </a:p>
        </p:txBody>
      </p:sp>
    </p:spTree>
    <p:extLst>
      <p:ext uri="{BB962C8B-B14F-4D97-AF65-F5344CB8AC3E}">
        <p14:creationId xmlns:p14="http://schemas.microsoft.com/office/powerpoint/2010/main" val="355031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C8B8B00B-174A-42EB-A1B8-8BE866AF80B8}" type="datetimeFigureOut">
              <a:rPr lang="de-DE"/>
              <a:pPr>
                <a:defRPr/>
              </a:pPr>
              <a:t>19.09.2017</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FF1EA88-867B-44F4-BE95-B615105451F6}" type="slidenum">
              <a:rPr lang="de-DE"/>
              <a:pPr/>
              <a:t>‹Nr.›</a:t>
            </a:fld>
            <a:endParaRPr lang="de-DE"/>
          </a:p>
        </p:txBody>
      </p:sp>
    </p:spTree>
    <p:extLst>
      <p:ext uri="{BB962C8B-B14F-4D97-AF65-F5344CB8AC3E}">
        <p14:creationId xmlns:p14="http://schemas.microsoft.com/office/powerpoint/2010/main" val="28742699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FF1EA88-867B-44F4-BE95-B615105451F6}" type="slidenum">
              <a:rPr lang="de-DE" smtClean="0"/>
              <a:pPr/>
              <a:t>1</a:t>
            </a:fld>
            <a:endParaRPr lang="de-DE"/>
          </a:p>
        </p:txBody>
      </p:sp>
    </p:spTree>
    <p:extLst>
      <p:ext uri="{BB962C8B-B14F-4D97-AF65-F5344CB8AC3E}">
        <p14:creationId xmlns:p14="http://schemas.microsoft.com/office/powerpoint/2010/main" val="390262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folie ohne Logo V1">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2565400"/>
            <a:ext cx="9144000" cy="3959225"/>
          </a:xfrm>
          <a:prstGeom prst="rect">
            <a:avLst/>
          </a:prstGeom>
        </p:spPr>
        <p:txBody>
          <a:bodyPr/>
          <a:lstStyle>
            <a:lvl1pPr marL="0" indent="0">
              <a:buNone/>
              <a:defRPr/>
            </a:lvl1pPr>
          </a:lstStyle>
          <a:p>
            <a:r>
              <a:rPr lang="de-DE" dirty="0" smtClean="0"/>
              <a:t>Bild</a:t>
            </a:r>
            <a:endParaRPr lang="de-DE" dirty="0"/>
          </a:p>
        </p:txBody>
      </p:sp>
      <p:sp>
        <p:nvSpPr>
          <p:cNvPr id="8" name="Titel 1"/>
          <p:cNvSpPr>
            <a:spLocks noGrp="1"/>
          </p:cNvSpPr>
          <p:nvPr>
            <p:ph type="title" hasCustomPrompt="1"/>
          </p:nvPr>
        </p:nvSpPr>
        <p:spPr>
          <a:xfrm>
            <a:off x="289198" y="1700808"/>
            <a:ext cx="8603280" cy="543753"/>
          </a:xfrm>
          <a:prstGeom prst="rect">
            <a:avLst/>
          </a:prstGeom>
        </p:spPr>
        <p:txBody>
          <a:bodyPr anchor="t">
            <a:normAutofit/>
          </a:bodyPr>
          <a:lstStyle>
            <a:lvl1pPr>
              <a:defRPr sz="3200" baseline="0">
                <a:latin typeface="Roboto Condensed bold" panose="02000000000000000000" pitchFamily="2" charset="0"/>
                <a:ea typeface="Roboto Condensed bold" panose="02000000000000000000" pitchFamily="2" charset="0"/>
              </a:defRPr>
            </a:lvl1pPr>
          </a:lstStyle>
          <a:p>
            <a:r>
              <a:rPr lang="de-DE" dirty="0" smtClean="0"/>
              <a:t>Titel für erste Folie</a:t>
            </a:r>
            <a:endParaRPr lang="de-DE" dirty="0"/>
          </a:p>
        </p:txBody>
      </p:sp>
    </p:spTree>
    <p:extLst>
      <p:ext uri="{BB962C8B-B14F-4D97-AF65-F5344CB8AC3E}">
        <p14:creationId xmlns:p14="http://schemas.microsoft.com/office/powerpoint/2010/main" val="38994140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tzierung Fördermittelgeberlogos">
    <p:spTree>
      <p:nvGrpSpPr>
        <p:cNvPr id="1" name=""/>
        <p:cNvGrpSpPr/>
        <p:nvPr/>
      </p:nvGrpSpPr>
      <p:grpSpPr>
        <a:xfrm>
          <a:off x="0" y="0"/>
          <a:ext cx="0" cy="0"/>
          <a:chOff x="0" y="0"/>
          <a:chExt cx="0" cy="0"/>
        </a:xfrm>
      </p:grpSpPr>
      <p:sp>
        <p:nvSpPr>
          <p:cNvPr id="8" name="Textplatzhalter 3"/>
          <p:cNvSpPr>
            <a:spLocks noGrp="1"/>
          </p:cNvSpPr>
          <p:nvPr>
            <p:ph type="body" sz="half" idx="11" hasCustomPrompt="1"/>
          </p:nvPr>
        </p:nvSpPr>
        <p:spPr>
          <a:xfrm>
            <a:off x="5364088" y="2348879"/>
            <a:ext cx="3528390" cy="3960439"/>
          </a:xfrm>
        </p:spPr>
        <p:txBody>
          <a:bodyPr>
            <a:normAutofit/>
          </a:bodyPr>
          <a:lstStyle>
            <a:lvl1pPr marL="0" indent="0" rtl="0">
              <a:buNone/>
              <a:defRPr lang="de-DE" sz="2400" b="0" i="0" u="none" strike="noStrike" baseline="300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rtl="0"/>
            <a:r>
              <a:rPr lang="de-DE" dirty="0" err="1" smtClean="0"/>
              <a:t>syvddsyv</a:t>
            </a:r>
            <a:endParaRPr lang="de-DE" dirty="0" smtClean="0"/>
          </a:p>
        </p:txBody>
      </p:sp>
      <p:sp>
        <p:nvSpPr>
          <p:cNvPr id="13" name="Titel 1"/>
          <p:cNvSpPr>
            <a:spLocks noGrp="1"/>
          </p:cNvSpPr>
          <p:nvPr>
            <p:ph type="ctrTitle" hasCustomPrompt="1"/>
          </p:nvPr>
        </p:nvSpPr>
        <p:spPr>
          <a:xfrm>
            <a:off x="1547812" y="980728"/>
            <a:ext cx="7344665" cy="1224136"/>
          </a:xfrm>
        </p:spPr>
        <p:txBody>
          <a:bodyPr anchor="t">
            <a:normAutofit/>
          </a:bodyPr>
          <a:lstStyle>
            <a:lvl1pPr algn="l">
              <a:defRPr sz="2800"/>
            </a:lvl1pPr>
          </a:lstStyle>
          <a:p>
            <a:r>
              <a:rPr lang="de-DE" dirty="0" smtClean="0"/>
              <a:t>Titelmasterformat durch Klicken bearbeiten</a:t>
            </a:r>
            <a:br>
              <a:rPr lang="de-DE" dirty="0" smtClean="0"/>
            </a:br>
            <a:endParaRPr lang="de-DE" dirty="0"/>
          </a:p>
        </p:txBody>
      </p:sp>
      <p:sp>
        <p:nvSpPr>
          <p:cNvPr id="11" name="Bildplatzhalter 4"/>
          <p:cNvSpPr>
            <a:spLocks noGrp="1"/>
          </p:cNvSpPr>
          <p:nvPr>
            <p:ph type="pic" sz="quarter" idx="15" hasCustomPrompt="1"/>
          </p:nvPr>
        </p:nvSpPr>
        <p:spPr>
          <a:xfrm>
            <a:off x="360000" y="990000"/>
            <a:ext cx="882000" cy="646172"/>
          </a:xfrm>
        </p:spPr>
        <p:txBody>
          <a:bodyPr>
            <a:noAutofit/>
          </a:bodyPr>
          <a:lstStyle>
            <a:lvl1pPr marL="0" indent="0">
              <a:buNone/>
              <a:defRPr sz="1000"/>
            </a:lvl1pPr>
          </a:lstStyle>
          <a:p>
            <a:r>
              <a:rPr lang="de-DE" dirty="0" smtClean="0"/>
              <a:t>Logo</a:t>
            </a:r>
            <a:endParaRPr lang="de-DE" dirty="0"/>
          </a:p>
        </p:txBody>
      </p:sp>
      <p:cxnSp>
        <p:nvCxnSpPr>
          <p:cNvPr id="12" name="Gerader Verbinder 11"/>
          <p:cNvCxnSpPr/>
          <p:nvPr userDrawn="1"/>
        </p:nvCxnSpPr>
        <p:spPr>
          <a:xfrm>
            <a:off x="6047656" y="9306272"/>
            <a:ext cx="7416822" cy="0"/>
          </a:xfrm>
          <a:prstGeom prst="line">
            <a:avLst/>
          </a:prstGeom>
          <a:ln w="127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sp>
        <p:nvSpPr>
          <p:cNvPr id="17" name="Bildplatzhalter 10"/>
          <p:cNvSpPr>
            <a:spLocks noGrp="1"/>
          </p:cNvSpPr>
          <p:nvPr>
            <p:ph type="pic" sz="quarter" idx="16"/>
          </p:nvPr>
        </p:nvSpPr>
        <p:spPr>
          <a:xfrm>
            <a:off x="1547813" y="2348880"/>
            <a:ext cx="3384227" cy="3960439"/>
          </a:xfrm>
        </p:spPr>
        <p:txBody>
          <a:bodyPr/>
          <a:lstStyle/>
          <a:p>
            <a:endParaRPr lang="de-DE" dirty="0"/>
          </a:p>
        </p:txBody>
      </p:sp>
    </p:spTree>
    <p:extLst>
      <p:ext uri="{BB962C8B-B14F-4D97-AF65-F5344CB8AC3E}">
        <p14:creationId xmlns:p14="http://schemas.microsoft.com/office/powerpoint/2010/main" val="34797210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Inhaltsplatzhalter 2"/>
          <p:cNvSpPr>
            <a:spLocks noGrp="1"/>
          </p:cNvSpPr>
          <p:nvPr>
            <p:ph idx="1"/>
          </p:nvPr>
        </p:nvSpPr>
        <p:spPr>
          <a:xfrm>
            <a:off x="251439" y="2348880"/>
            <a:ext cx="8641039" cy="3960440"/>
          </a:xfrm>
        </p:spPr>
        <p:txBody>
          <a:bodyPr/>
          <a:lstStyle/>
          <a:p>
            <a:pPr lvl="0"/>
            <a:r>
              <a:rPr lang="de-DE" dirty="0" smtClean="0"/>
              <a:t>Textmasterformat bearbeiten</a:t>
            </a:r>
          </a:p>
          <a:p>
            <a:pPr lvl="1"/>
            <a:r>
              <a:rPr lang="de-DE" dirty="0" smtClean="0"/>
              <a:t>Zweite Ebene</a:t>
            </a:r>
          </a:p>
          <a:p>
            <a:pPr lvl="2"/>
            <a:r>
              <a:rPr lang="de-DE" dirty="0" smtClean="0"/>
              <a:t>Dritte Ebene</a:t>
            </a:r>
          </a:p>
        </p:txBody>
      </p:sp>
      <p:sp>
        <p:nvSpPr>
          <p:cNvPr id="13" name="Titel 1"/>
          <p:cNvSpPr>
            <a:spLocks noGrp="1"/>
          </p:cNvSpPr>
          <p:nvPr>
            <p:ph type="title" hasCustomPrompt="1"/>
          </p:nvPr>
        </p:nvSpPr>
        <p:spPr>
          <a:xfrm>
            <a:off x="251440" y="988047"/>
            <a:ext cx="8641039" cy="1216817"/>
          </a:xfrm>
        </p:spPr>
        <p:txBody>
          <a:bodyPr/>
          <a:lstStyle>
            <a:lvl1pPr>
              <a:defRPr sz="2800"/>
            </a:lvl1pPr>
          </a:lstStyle>
          <a:p>
            <a:r>
              <a:rPr lang="de-DE" dirty="0" smtClean="0"/>
              <a:t>Titelmasterformat durch Klicken bearbeiten</a:t>
            </a:r>
            <a:br>
              <a:rPr lang="de-DE" dirty="0" smtClean="0"/>
            </a:br>
            <a:endParaRPr lang="de-DE" dirty="0"/>
          </a:p>
        </p:txBody>
      </p:sp>
    </p:spTree>
    <p:extLst>
      <p:ext uri="{BB962C8B-B14F-4D97-AF65-F5344CB8AC3E}">
        <p14:creationId xmlns:p14="http://schemas.microsoft.com/office/powerpoint/2010/main" val="24663835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nitt">
    <p:spTree>
      <p:nvGrpSpPr>
        <p:cNvPr id="1" name=""/>
        <p:cNvGrpSpPr/>
        <p:nvPr/>
      </p:nvGrpSpPr>
      <p:grpSpPr>
        <a:xfrm>
          <a:off x="0" y="0"/>
          <a:ext cx="0" cy="0"/>
          <a:chOff x="0" y="0"/>
          <a:chExt cx="0" cy="0"/>
        </a:xfrm>
      </p:grpSpPr>
      <p:sp>
        <p:nvSpPr>
          <p:cNvPr id="8" name="Textplatzhalter 2"/>
          <p:cNvSpPr>
            <a:spLocks noGrp="1"/>
          </p:cNvSpPr>
          <p:nvPr>
            <p:ph type="body" idx="1"/>
          </p:nvPr>
        </p:nvSpPr>
        <p:spPr>
          <a:xfrm>
            <a:off x="251439" y="2348880"/>
            <a:ext cx="8641039" cy="396044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smtClean="0"/>
              <a:t>Textmasterformat bearbeiten</a:t>
            </a:r>
          </a:p>
        </p:txBody>
      </p:sp>
      <p:sp>
        <p:nvSpPr>
          <p:cNvPr id="10" name="Titel 1"/>
          <p:cNvSpPr>
            <a:spLocks noGrp="1"/>
          </p:cNvSpPr>
          <p:nvPr>
            <p:ph type="title" hasCustomPrompt="1"/>
          </p:nvPr>
        </p:nvSpPr>
        <p:spPr>
          <a:xfrm>
            <a:off x="251440" y="988047"/>
            <a:ext cx="8641039" cy="1216817"/>
          </a:xfrm>
        </p:spPr>
        <p:txBody>
          <a:bodyPr/>
          <a:lstStyle>
            <a:lvl1pPr>
              <a:defRPr sz="2800"/>
            </a:lvl1pPr>
          </a:lstStyle>
          <a:p>
            <a:r>
              <a:rPr lang="de-DE" dirty="0" smtClean="0"/>
              <a:t>Titelmasterformat durch Klicken bearbeiten</a:t>
            </a:r>
            <a:br>
              <a:rPr lang="de-DE" dirty="0" smtClean="0"/>
            </a:br>
            <a:endParaRPr lang="de-DE" dirty="0"/>
          </a:p>
        </p:txBody>
      </p:sp>
    </p:spTree>
    <p:extLst>
      <p:ext uri="{BB962C8B-B14F-4D97-AF65-F5344CB8AC3E}">
        <p14:creationId xmlns:p14="http://schemas.microsoft.com/office/powerpoint/2010/main" val="3198294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9" name="Inhaltsplatzhalter 2"/>
          <p:cNvSpPr>
            <a:spLocks noGrp="1"/>
          </p:cNvSpPr>
          <p:nvPr>
            <p:ph sz="half" idx="1"/>
          </p:nvPr>
        </p:nvSpPr>
        <p:spPr>
          <a:xfrm>
            <a:off x="251440" y="2348880"/>
            <a:ext cx="4104536" cy="3960440"/>
          </a:xfrm>
        </p:spPr>
        <p:txBody>
          <a:bodyPr/>
          <a:lstStyle/>
          <a:p>
            <a:pPr lvl="0"/>
            <a:r>
              <a:rPr lang="de-DE" dirty="0" smtClean="0"/>
              <a:t>Textmasterformat bearbeiten</a:t>
            </a:r>
          </a:p>
          <a:p>
            <a:pPr lvl="1"/>
            <a:r>
              <a:rPr lang="de-DE" dirty="0" smtClean="0"/>
              <a:t>Zweite Ebene</a:t>
            </a:r>
          </a:p>
          <a:p>
            <a:pPr lvl="2"/>
            <a:r>
              <a:rPr lang="de-DE" dirty="0" smtClean="0"/>
              <a:t>Dritte Ebene</a:t>
            </a:r>
          </a:p>
        </p:txBody>
      </p:sp>
      <p:sp>
        <p:nvSpPr>
          <p:cNvPr id="11" name="Inhaltsplatzhalter 2"/>
          <p:cNvSpPr>
            <a:spLocks noGrp="1"/>
          </p:cNvSpPr>
          <p:nvPr>
            <p:ph sz="half" idx="10"/>
          </p:nvPr>
        </p:nvSpPr>
        <p:spPr>
          <a:xfrm>
            <a:off x="4787943" y="2348880"/>
            <a:ext cx="4104536" cy="3960440"/>
          </a:xfrm>
        </p:spPr>
        <p:txBody>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Titel 1"/>
          <p:cNvSpPr>
            <a:spLocks noGrp="1"/>
          </p:cNvSpPr>
          <p:nvPr>
            <p:ph type="title" hasCustomPrompt="1"/>
          </p:nvPr>
        </p:nvSpPr>
        <p:spPr>
          <a:xfrm>
            <a:off x="251440" y="988047"/>
            <a:ext cx="8641039" cy="1216817"/>
          </a:xfrm>
        </p:spPr>
        <p:txBody>
          <a:bodyPr/>
          <a:lstStyle>
            <a:lvl1pPr>
              <a:defRPr sz="2800"/>
            </a:lvl1pPr>
          </a:lstStyle>
          <a:p>
            <a:r>
              <a:rPr lang="de-DE" dirty="0" smtClean="0"/>
              <a:t>Titelmasterformat durch Klicken bearbeiten</a:t>
            </a:r>
            <a:br>
              <a:rPr lang="de-DE" dirty="0" smtClean="0"/>
            </a:br>
            <a:endParaRPr lang="de-DE" dirty="0"/>
          </a:p>
        </p:txBody>
      </p:sp>
    </p:spTree>
    <p:extLst>
      <p:ext uri="{BB962C8B-B14F-4D97-AF65-F5344CB8AC3E}">
        <p14:creationId xmlns:p14="http://schemas.microsoft.com/office/powerpoint/2010/main" val="3970888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gleich 3-spaltig">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251440" y="2348880"/>
            <a:ext cx="2736384" cy="3960440"/>
          </a:xfrm>
        </p:spPr>
        <p:txBody>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Textplatzhalter 2"/>
          <p:cNvSpPr>
            <a:spLocks noGrp="1"/>
          </p:cNvSpPr>
          <p:nvPr>
            <p:ph type="body" idx="10"/>
          </p:nvPr>
        </p:nvSpPr>
        <p:spPr>
          <a:xfrm>
            <a:off x="251440" y="983269"/>
            <a:ext cx="2736384" cy="1221595"/>
          </a:xfrm>
        </p:spPr>
        <p:txBody>
          <a:bodyPr anchor="t" anchorCtr="0">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18" name="Textplatzhalter 2"/>
          <p:cNvSpPr>
            <a:spLocks noGrp="1"/>
          </p:cNvSpPr>
          <p:nvPr>
            <p:ph type="body" idx="12"/>
          </p:nvPr>
        </p:nvSpPr>
        <p:spPr>
          <a:xfrm>
            <a:off x="6156095" y="995051"/>
            <a:ext cx="2736384" cy="1209813"/>
          </a:xfrm>
        </p:spPr>
        <p:txBody>
          <a:bodyPr anchor="t" anchorCtr="0">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19" name="Textplatzhalter 2"/>
          <p:cNvSpPr>
            <a:spLocks noGrp="1"/>
          </p:cNvSpPr>
          <p:nvPr>
            <p:ph type="body" idx="13"/>
          </p:nvPr>
        </p:nvSpPr>
        <p:spPr>
          <a:xfrm>
            <a:off x="3203767" y="995051"/>
            <a:ext cx="2736384" cy="1209813"/>
          </a:xfrm>
        </p:spPr>
        <p:txBody>
          <a:bodyPr anchor="t" anchorCtr="0">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20" name="Inhaltsplatzhalter 3"/>
          <p:cNvSpPr>
            <a:spLocks noGrp="1"/>
          </p:cNvSpPr>
          <p:nvPr>
            <p:ph sz="half" idx="14"/>
          </p:nvPr>
        </p:nvSpPr>
        <p:spPr>
          <a:xfrm>
            <a:off x="3203767" y="2348880"/>
            <a:ext cx="2736384" cy="3960440"/>
          </a:xfrm>
        </p:spPr>
        <p:txBody>
          <a:bodyPr/>
          <a:lstStyle/>
          <a:p>
            <a:pPr lvl="0"/>
            <a:r>
              <a:rPr lang="de-DE" dirty="0" smtClean="0"/>
              <a:t>Textmasterformat bearbeiten</a:t>
            </a:r>
          </a:p>
          <a:p>
            <a:pPr lvl="1"/>
            <a:r>
              <a:rPr lang="de-DE" dirty="0" smtClean="0"/>
              <a:t>Zweite Ebene</a:t>
            </a:r>
          </a:p>
          <a:p>
            <a:pPr lvl="2"/>
            <a:r>
              <a:rPr lang="de-DE" dirty="0" smtClean="0"/>
              <a:t>Dritte Ebene</a:t>
            </a:r>
          </a:p>
        </p:txBody>
      </p:sp>
      <p:sp>
        <p:nvSpPr>
          <p:cNvPr id="21" name="Inhaltsplatzhalter 3"/>
          <p:cNvSpPr>
            <a:spLocks noGrp="1"/>
          </p:cNvSpPr>
          <p:nvPr>
            <p:ph sz="half" idx="15"/>
          </p:nvPr>
        </p:nvSpPr>
        <p:spPr>
          <a:xfrm>
            <a:off x="6156094" y="2348880"/>
            <a:ext cx="2736384" cy="3960440"/>
          </a:xfrm>
        </p:spPr>
        <p:txBody>
          <a:bodyPr/>
          <a:lstStyle/>
          <a:p>
            <a:pPr lvl="0"/>
            <a:r>
              <a:rPr lang="de-DE" dirty="0" smtClean="0"/>
              <a:t>Textmasterformat bearbeiten</a:t>
            </a:r>
          </a:p>
          <a:p>
            <a:pPr lvl="1"/>
            <a:r>
              <a:rPr lang="de-DE" dirty="0" smtClean="0"/>
              <a:t>Zweite Ebene</a:t>
            </a:r>
          </a:p>
          <a:p>
            <a:pPr lvl="2"/>
            <a:r>
              <a:rPr lang="de-DE" dirty="0" smtClean="0"/>
              <a:t>Dritte Ebene</a:t>
            </a:r>
          </a:p>
        </p:txBody>
      </p:sp>
    </p:spTree>
    <p:extLst>
      <p:ext uri="{BB962C8B-B14F-4D97-AF65-F5344CB8AC3E}">
        <p14:creationId xmlns:p14="http://schemas.microsoft.com/office/powerpoint/2010/main" val="26490263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6" name="Titel 1"/>
          <p:cNvSpPr>
            <a:spLocks noGrp="1"/>
          </p:cNvSpPr>
          <p:nvPr>
            <p:ph type="title"/>
          </p:nvPr>
        </p:nvSpPr>
        <p:spPr>
          <a:xfrm>
            <a:off x="251440" y="988047"/>
            <a:ext cx="4464576" cy="1216817"/>
          </a:xfrm>
        </p:spPr>
        <p:txBody>
          <a:bodyPr anchor="t">
            <a:normAutofit/>
          </a:bodyPr>
          <a:lstStyle>
            <a:lvl1pPr>
              <a:defRPr sz="2800"/>
            </a:lvl1pPr>
          </a:lstStyle>
          <a:p>
            <a:r>
              <a:rPr lang="de-DE" dirty="0" smtClean="0"/>
              <a:t>Titelmasterformat durch Klicken bearbeiten</a:t>
            </a:r>
            <a:endParaRPr lang="de-DE" dirty="0"/>
          </a:p>
        </p:txBody>
      </p:sp>
      <p:sp>
        <p:nvSpPr>
          <p:cNvPr id="7" name="Inhaltsplatzhalter 2"/>
          <p:cNvSpPr>
            <a:spLocks noGrp="1"/>
          </p:cNvSpPr>
          <p:nvPr>
            <p:ph idx="1"/>
          </p:nvPr>
        </p:nvSpPr>
        <p:spPr>
          <a:xfrm>
            <a:off x="4932039" y="988047"/>
            <a:ext cx="3960440" cy="5323756"/>
          </a:xfrm>
        </p:spPr>
        <p:txBody>
          <a:bodyPr/>
          <a:lstStyle>
            <a:lvl1pPr>
              <a:defRPr sz="2400"/>
            </a:lvl1pPr>
            <a:lvl2pPr>
              <a:defRPr sz="2000"/>
            </a:lvl2pPr>
            <a:lvl3pPr>
              <a:defRPr sz="1800"/>
            </a:lvl3pPr>
            <a:lvl4pPr>
              <a:defRPr sz="1800"/>
            </a:lvl4pPr>
            <a:lvl5pPr>
              <a:defRPr sz="1600"/>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p:txBody>
      </p:sp>
      <p:sp>
        <p:nvSpPr>
          <p:cNvPr id="8" name="Textplatzhalter 3"/>
          <p:cNvSpPr>
            <a:spLocks noGrp="1"/>
          </p:cNvSpPr>
          <p:nvPr>
            <p:ph type="body" sz="half" idx="2"/>
          </p:nvPr>
        </p:nvSpPr>
        <p:spPr>
          <a:xfrm>
            <a:off x="251440" y="2348880"/>
            <a:ext cx="4464576" cy="396521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smtClean="0"/>
              <a:t>Textmasterformat bearbeiten</a:t>
            </a:r>
          </a:p>
        </p:txBody>
      </p:sp>
    </p:spTree>
    <p:extLst>
      <p:ext uri="{BB962C8B-B14F-4D97-AF65-F5344CB8AC3E}">
        <p14:creationId xmlns:p14="http://schemas.microsoft.com/office/powerpoint/2010/main" val="7923549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linksbündig mit Bild rechts">
    <p:spTree>
      <p:nvGrpSpPr>
        <p:cNvPr id="1" name=""/>
        <p:cNvGrpSpPr/>
        <p:nvPr/>
      </p:nvGrpSpPr>
      <p:grpSpPr>
        <a:xfrm>
          <a:off x="0" y="0"/>
          <a:ext cx="0" cy="0"/>
          <a:chOff x="0" y="0"/>
          <a:chExt cx="0" cy="0"/>
        </a:xfrm>
      </p:grpSpPr>
      <p:sp>
        <p:nvSpPr>
          <p:cNvPr id="5" name="Titel 1"/>
          <p:cNvSpPr>
            <a:spLocks noGrp="1"/>
          </p:cNvSpPr>
          <p:nvPr>
            <p:ph type="title"/>
          </p:nvPr>
        </p:nvSpPr>
        <p:spPr>
          <a:xfrm>
            <a:off x="251440" y="988047"/>
            <a:ext cx="4464576" cy="1216817"/>
          </a:xfrm>
        </p:spPr>
        <p:txBody>
          <a:bodyPr anchor="t">
            <a:normAutofit/>
          </a:bodyPr>
          <a:lstStyle>
            <a:lvl1pPr>
              <a:defRPr sz="2800"/>
            </a:lvl1pPr>
          </a:lstStyle>
          <a:p>
            <a:r>
              <a:rPr lang="de-DE" dirty="0" smtClean="0"/>
              <a:t>Titelmasterformat durch Klicken bearbeiten</a:t>
            </a:r>
            <a:endParaRPr lang="de-DE" dirty="0"/>
          </a:p>
        </p:txBody>
      </p:sp>
      <p:sp>
        <p:nvSpPr>
          <p:cNvPr id="7" name="Textplatzhalter 3"/>
          <p:cNvSpPr>
            <a:spLocks noGrp="1"/>
          </p:cNvSpPr>
          <p:nvPr>
            <p:ph type="body" sz="half" idx="2"/>
          </p:nvPr>
        </p:nvSpPr>
        <p:spPr>
          <a:xfrm>
            <a:off x="251440" y="2348880"/>
            <a:ext cx="4464576" cy="396521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smtClean="0"/>
              <a:t>Textmasterformat bearbeiten</a:t>
            </a:r>
          </a:p>
        </p:txBody>
      </p:sp>
      <p:sp>
        <p:nvSpPr>
          <p:cNvPr id="8" name="Bildplatzhalter 2"/>
          <p:cNvSpPr>
            <a:spLocks noGrp="1"/>
          </p:cNvSpPr>
          <p:nvPr>
            <p:ph type="pic" idx="1"/>
          </p:nvPr>
        </p:nvSpPr>
        <p:spPr>
          <a:xfrm>
            <a:off x="4932039" y="988047"/>
            <a:ext cx="3960440" cy="5323756"/>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Tree>
    <p:extLst>
      <p:ext uri="{BB962C8B-B14F-4D97-AF65-F5344CB8AC3E}">
        <p14:creationId xmlns:p14="http://schemas.microsoft.com/office/powerpoint/2010/main" val="31154978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8" name="Diagrammplatzhalter 2"/>
          <p:cNvSpPr>
            <a:spLocks noGrp="1"/>
          </p:cNvSpPr>
          <p:nvPr>
            <p:ph type="chart" sz="quarter" idx="10"/>
          </p:nvPr>
        </p:nvSpPr>
        <p:spPr>
          <a:xfrm>
            <a:off x="251441" y="2348880"/>
            <a:ext cx="8641038" cy="3816797"/>
          </a:xfrm>
        </p:spPr>
        <p:txBody>
          <a:bodyPr/>
          <a:lstStyle/>
          <a:p>
            <a:endParaRPr lang="de-DE"/>
          </a:p>
        </p:txBody>
      </p:sp>
      <p:sp>
        <p:nvSpPr>
          <p:cNvPr id="10" name="Titel 1"/>
          <p:cNvSpPr>
            <a:spLocks noGrp="1"/>
          </p:cNvSpPr>
          <p:nvPr>
            <p:ph type="title" hasCustomPrompt="1"/>
          </p:nvPr>
        </p:nvSpPr>
        <p:spPr>
          <a:xfrm>
            <a:off x="251440" y="988047"/>
            <a:ext cx="8641039" cy="1216817"/>
          </a:xfrm>
        </p:spPr>
        <p:txBody>
          <a:bodyPr/>
          <a:lstStyle>
            <a:lvl1pPr>
              <a:defRPr sz="2800"/>
            </a:lvl1pPr>
          </a:lstStyle>
          <a:p>
            <a:r>
              <a:rPr lang="de-DE" dirty="0" smtClean="0"/>
              <a:t>Titelmasterformat durch Klicken bearbeiten</a:t>
            </a:r>
            <a:br>
              <a:rPr lang="de-DE" dirty="0" smtClean="0"/>
            </a:br>
            <a:endParaRPr lang="de-DE" dirty="0"/>
          </a:p>
        </p:txBody>
      </p:sp>
    </p:spTree>
    <p:extLst>
      <p:ext uri="{BB962C8B-B14F-4D97-AF65-F5344CB8AC3E}">
        <p14:creationId xmlns:p14="http://schemas.microsoft.com/office/powerpoint/2010/main" val="33544561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SmartArt-Grafik">
    <p:spTree>
      <p:nvGrpSpPr>
        <p:cNvPr id="1" name=""/>
        <p:cNvGrpSpPr/>
        <p:nvPr/>
      </p:nvGrpSpPr>
      <p:grpSpPr>
        <a:xfrm>
          <a:off x="0" y="0"/>
          <a:ext cx="0" cy="0"/>
          <a:chOff x="0" y="0"/>
          <a:chExt cx="0" cy="0"/>
        </a:xfrm>
      </p:grpSpPr>
      <p:sp>
        <p:nvSpPr>
          <p:cNvPr id="11" name="SmartArt-Platzhalter 10"/>
          <p:cNvSpPr>
            <a:spLocks noGrp="1"/>
          </p:cNvSpPr>
          <p:nvPr>
            <p:ph type="dgm" sz="quarter" idx="14"/>
          </p:nvPr>
        </p:nvSpPr>
        <p:spPr>
          <a:xfrm>
            <a:off x="251441" y="2348880"/>
            <a:ext cx="8641038" cy="3960440"/>
          </a:xfrm>
        </p:spPr>
        <p:txBody>
          <a:bodyPr/>
          <a:lstStyle/>
          <a:p>
            <a:endParaRPr lang="de-DE"/>
          </a:p>
        </p:txBody>
      </p:sp>
      <p:sp>
        <p:nvSpPr>
          <p:cNvPr id="12" name="Titel 1"/>
          <p:cNvSpPr>
            <a:spLocks noGrp="1"/>
          </p:cNvSpPr>
          <p:nvPr>
            <p:ph type="title" hasCustomPrompt="1"/>
          </p:nvPr>
        </p:nvSpPr>
        <p:spPr>
          <a:xfrm>
            <a:off x="251440" y="988047"/>
            <a:ext cx="8641039" cy="1216817"/>
          </a:xfrm>
        </p:spPr>
        <p:txBody>
          <a:bodyPr/>
          <a:lstStyle>
            <a:lvl1pPr>
              <a:defRPr sz="2800"/>
            </a:lvl1pPr>
          </a:lstStyle>
          <a:p>
            <a:r>
              <a:rPr lang="de-DE" dirty="0" smtClean="0"/>
              <a:t>Titelmasterformat durch Klicken bearbeiten</a:t>
            </a:r>
            <a:br>
              <a:rPr lang="de-DE" dirty="0" smtClean="0"/>
            </a:br>
            <a:endParaRPr lang="de-DE" dirty="0"/>
          </a:p>
        </p:txBody>
      </p:sp>
    </p:spTree>
    <p:extLst>
      <p:ext uri="{BB962C8B-B14F-4D97-AF65-F5344CB8AC3E}">
        <p14:creationId xmlns:p14="http://schemas.microsoft.com/office/powerpoint/2010/main" val="93318596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zweispaltig mit Bild rechts">
    <p:spTree>
      <p:nvGrpSpPr>
        <p:cNvPr id="1" name=""/>
        <p:cNvGrpSpPr/>
        <p:nvPr/>
      </p:nvGrpSpPr>
      <p:grpSpPr>
        <a:xfrm>
          <a:off x="0" y="0"/>
          <a:ext cx="0" cy="0"/>
          <a:chOff x="0" y="0"/>
          <a:chExt cx="0" cy="0"/>
        </a:xfrm>
      </p:grpSpPr>
      <p:sp>
        <p:nvSpPr>
          <p:cNvPr id="7" name="Bildplatzhalter 3"/>
          <p:cNvSpPr>
            <a:spLocks noGrp="1"/>
          </p:cNvSpPr>
          <p:nvPr>
            <p:ph type="pic" sz="quarter" idx="13"/>
          </p:nvPr>
        </p:nvSpPr>
        <p:spPr>
          <a:xfrm>
            <a:off x="7049391" y="980729"/>
            <a:ext cx="1843088" cy="1224136"/>
          </a:xfrm>
        </p:spPr>
        <p:txBody>
          <a:bodyPr/>
          <a:lstStyle>
            <a:lvl1pPr marL="0" indent="0">
              <a:buNone/>
              <a:defRPr/>
            </a:lvl1pPr>
          </a:lstStyle>
          <a:p>
            <a:endParaRPr lang="de-DE" dirty="0"/>
          </a:p>
        </p:txBody>
      </p:sp>
      <p:sp>
        <p:nvSpPr>
          <p:cNvPr id="8" name="Textplatzhalter 3"/>
          <p:cNvSpPr>
            <a:spLocks noGrp="1"/>
          </p:cNvSpPr>
          <p:nvPr>
            <p:ph type="body" sz="half" idx="2"/>
          </p:nvPr>
        </p:nvSpPr>
        <p:spPr>
          <a:xfrm>
            <a:off x="251520" y="980728"/>
            <a:ext cx="3024759" cy="5362378"/>
          </a:xfrm>
        </p:spPr>
        <p:txBody>
          <a:bodyPr>
            <a:normAutofit/>
          </a:bodyPr>
          <a:lstStyle>
            <a:lvl1pPr marL="0" indent="0" rtl="0">
              <a:buNone/>
              <a:defRPr lang="de-DE" sz="2400" b="0" i="0" u="none" strike="noStrike" baseline="300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de-DE" sz="2000" b="0" i="0" u="none" strike="noStrike" baseline="30000" dirty="0" smtClean="0">
              <a:solidFill>
                <a:srgbClr val="000000"/>
              </a:solidFill>
              <a:latin typeface="Roboto Condensed" panose="02000000000000000000" pitchFamily="2" charset="0"/>
            </a:endParaRPr>
          </a:p>
        </p:txBody>
      </p:sp>
      <p:sp>
        <p:nvSpPr>
          <p:cNvPr id="9" name="Textplatzhalter 3"/>
          <p:cNvSpPr>
            <a:spLocks noGrp="1"/>
          </p:cNvSpPr>
          <p:nvPr>
            <p:ph type="body" sz="half" idx="11" hasCustomPrompt="1"/>
          </p:nvPr>
        </p:nvSpPr>
        <p:spPr>
          <a:xfrm>
            <a:off x="7049737" y="2348533"/>
            <a:ext cx="1843081" cy="144016"/>
          </a:xfrm>
        </p:spPr>
        <p:txBody>
          <a:bodyPr>
            <a:noAutofit/>
          </a:bodyPr>
          <a:lstStyle>
            <a:lvl1pPr marL="0" indent="0" rtl="0">
              <a:buNone/>
              <a:defRPr lang="de-DE" sz="1800" b="0" i="0" u="none" strike="noStrike" baseline="30000" smtClean="0">
                <a:latin typeface="Roboto Condensed Light" panose="02000000000000000000" pitchFamily="2" charset="0"/>
                <a:ea typeface="Roboto Condensed Light"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smtClean="0"/>
              <a:t>Bildtitel</a:t>
            </a:r>
          </a:p>
        </p:txBody>
      </p:sp>
      <p:sp>
        <p:nvSpPr>
          <p:cNvPr id="13" name="Textplatzhalter 3"/>
          <p:cNvSpPr>
            <a:spLocks noGrp="1"/>
          </p:cNvSpPr>
          <p:nvPr>
            <p:ph type="body" sz="half" idx="14"/>
          </p:nvPr>
        </p:nvSpPr>
        <p:spPr>
          <a:xfrm>
            <a:off x="3686662" y="980728"/>
            <a:ext cx="2952000" cy="5362378"/>
          </a:xfrm>
        </p:spPr>
        <p:txBody>
          <a:bodyPr>
            <a:normAutofit/>
          </a:bodyPr>
          <a:lstStyle>
            <a:lvl1pPr marL="0" indent="0" rtl="0">
              <a:buNone/>
              <a:defRPr lang="de-DE" sz="2400" b="0" i="0" u="none" strike="noStrike" baseline="300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de-DE" sz="2000" b="0" i="0" u="none" strike="noStrike" baseline="30000" dirty="0" smtClean="0">
              <a:solidFill>
                <a:srgbClr val="000000"/>
              </a:solidFill>
              <a:latin typeface="Roboto Condensed" panose="02000000000000000000" pitchFamily="2" charset="0"/>
            </a:endParaRPr>
          </a:p>
        </p:txBody>
      </p:sp>
    </p:spTree>
    <p:extLst>
      <p:ext uri="{BB962C8B-B14F-4D97-AF65-F5344CB8AC3E}">
        <p14:creationId xmlns:p14="http://schemas.microsoft.com/office/powerpoint/2010/main" val="34522239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rtfolie mit Logo">
    <p:spTree>
      <p:nvGrpSpPr>
        <p:cNvPr id="1" name=""/>
        <p:cNvGrpSpPr/>
        <p:nvPr/>
      </p:nvGrpSpPr>
      <p:grpSpPr>
        <a:xfrm>
          <a:off x="0" y="0"/>
          <a:ext cx="0" cy="0"/>
          <a:chOff x="0" y="0"/>
          <a:chExt cx="0" cy="0"/>
        </a:xfrm>
      </p:grpSpPr>
      <p:sp>
        <p:nvSpPr>
          <p:cNvPr id="4" name="Titelplatzhalter 1"/>
          <p:cNvSpPr>
            <a:spLocks noGrp="1"/>
          </p:cNvSpPr>
          <p:nvPr>
            <p:ph type="title" hasCustomPrompt="1"/>
          </p:nvPr>
        </p:nvSpPr>
        <p:spPr>
          <a:xfrm>
            <a:off x="2555776" y="1671389"/>
            <a:ext cx="6336702" cy="1325563"/>
          </a:xfrm>
          <a:prstGeom prst="rect">
            <a:avLst/>
          </a:prstGeom>
        </p:spPr>
        <p:txBody>
          <a:bodyPr vert="horz" lIns="91440" tIns="45720" rIns="91440" bIns="45720" rtlCol="0" anchor="t">
            <a:normAutofit/>
          </a:bodyPr>
          <a:lstStyle>
            <a:lvl1pPr>
              <a:defRPr sz="3200">
                <a:latin typeface="Roboto Condensed bold" panose="02000000000000000000" pitchFamily="2" charset="0"/>
                <a:ea typeface="Roboto Condensed bold" panose="02000000000000000000" pitchFamily="2" charset="0"/>
              </a:defRPr>
            </a:lvl1pPr>
          </a:lstStyle>
          <a:p>
            <a:r>
              <a:rPr lang="de-DE" dirty="0" err="1" smtClean="0"/>
              <a:t>Facing</a:t>
            </a:r>
            <a:r>
              <a:rPr lang="de-DE" dirty="0" smtClean="0"/>
              <a:t> </a:t>
            </a:r>
            <a:r>
              <a:rPr lang="de-DE" dirty="0" err="1" smtClean="0"/>
              <a:t>up</a:t>
            </a:r>
            <a:r>
              <a:rPr lang="de-DE" dirty="0" smtClean="0"/>
              <a:t> </a:t>
            </a:r>
            <a:r>
              <a:rPr lang="de-DE" dirty="0" err="1" smtClean="0"/>
              <a:t>to</a:t>
            </a:r>
            <a:r>
              <a:rPr lang="de-DE" dirty="0" smtClean="0"/>
              <a:t> </a:t>
            </a:r>
            <a:r>
              <a:rPr lang="de-DE" dirty="0" err="1" smtClean="0"/>
              <a:t>the</a:t>
            </a:r>
            <a:r>
              <a:rPr lang="de-DE" dirty="0" smtClean="0"/>
              <a:t> </a:t>
            </a:r>
            <a:r>
              <a:rPr lang="de-DE" dirty="0" err="1" smtClean="0"/>
              <a:t>Complexity</a:t>
            </a:r>
            <a:r>
              <a:rPr lang="de-DE" dirty="0" smtClean="0"/>
              <a:t>:</a:t>
            </a:r>
            <a:br>
              <a:rPr lang="de-DE" dirty="0" smtClean="0"/>
            </a:br>
            <a:r>
              <a:rPr lang="de-DE" dirty="0" err="1" smtClean="0"/>
              <a:t>Lessons</a:t>
            </a:r>
            <a:r>
              <a:rPr lang="de-DE" dirty="0" smtClean="0"/>
              <a:t> </a:t>
            </a:r>
            <a:r>
              <a:rPr lang="de-DE" dirty="0" err="1" smtClean="0"/>
              <a:t>from</a:t>
            </a:r>
            <a:r>
              <a:rPr lang="de-DE" dirty="0" smtClean="0"/>
              <a:t> Online </a:t>
            </a:r>
            <a:r>
              <a:rPr lang="de-DE" dirty="0" err="1" smtClean="0"/>
              <a:t>Exhibitions</a:t>
            </a:r>
            <a:endParaRPr lang="de-DE" dirty="0"/>
          </a:p>
        </p:txBody>
      </p:sp>
      <p:sp>
        <p:nvSpPr>
          <p:cNvPr id="6" name="Textplatzhalter 2"/>
          <p:cNvSpPr>
            <a:spLocks noGrp="1"/>
          </p:cNvSpPr>
          <p:nvPr>
            <p:ph idx="10"/>
          </p:nvPr>
        </p:nvSpPr>
        <p:spPr>
          <a:xfrm>
            <a:off x="2548784" y="3093076"/>
            <a:ext cx="6343694" cy="3211408"/>
          </a:xfrm>
          <a:prstGeom prst="rect">
            <a:avLst/>
          </a:prstGeom>
        </p:spPr>
        <p:txBody>
          <a:bodyPr vert="horz" lIns="91440" tIns="45720" rIns="91440" bIns="45720" rtlCol="0">
            <a:normAutofit/>
          </a:bodyPr>
          <a:lstStyle>
            <a:lvl1pPr marL="0" indent="0">
              <a:buNone/>
              <a:defRPr sz="2400" baseline="0">
                <a:latin typeface="Roboto Condensed" panose="02000000000000000000" pitchFamily="2" charset="0"/>
                <a:ea typeface="Roboto Condensed" panose="02000000000000000000" pitchFamily="2" charset="0"/>
              </a:defRPr>
            </a:lvl1pPr>
            <a:lvl2pPr marL="457200" indent="0">
              <a:buNone/>
              <a:defRPr sz="2000">
                <a:latin typeface="Roboto Condensed" panose="02000000000000000000" pitchFamily="2" charset="0"/>
                <a:ea typeface="Roboto Condensed" panose="02000000000000000000" pitchFamily="2" charset="0"/>
              </a:defRPr>
            </a:lvl2pPr>
            <a:lvl3pPr marL="914400" indent="0">
              <a:buNone/>
              <a:defRPr sz="1800">
                <a:latin typeface="Roboto Condensed" panose="02000000000000000000" pitchFamily="2" charset="0"/>
                <a:ea typeface="Roboto Condensed" panose="02000000000000000000" pitchFamily="2" charset="0"/>
              </a:defRPr>
            </a:lvl3pPr>
            <a:lvl4pPr>
              <a:defRPr>
                <a:latin typeface="Roboto Condensed" panose="02000000000000000000" pitchFamily="2" charset="0"/>
                <a:ea typeface="Roboto Condensed" panose="02000000000000000000" pitchFamily="2" charset="0"/>
              </a:defRPr>
            </a:lvl4pPr>
            <a:lvl5pPr>
              <a:defRPr>
                <a:latin typeface="Roboto Condensed" panose="02000000000000000000" pitchFamily="2" charset="0"/>
                <a:ea typeface="Roboto Condensed" panose="02000000000000000000" pitchFamily="2" charset="0"/>
              </a:defRPr>
            </a:lvl5pPr>
          </a:lstStyle>
          <a:p>
            <a:pPr lvl="0"/>
            <a:endParaRPr lang="de-DE" dirty="0" smtClean="0"/>
          </a:p>
        </p:txBody>
      </p:sp>
      <p:sp>
        <p:nvSpPr>
          <p:cNvPr id="5" name="Bildplatzhalter 4" title="Logo"/>
          <p:cNvSpPr>
            <a:spLocks noGrp="1"/>
          </p:cNvSpPr>
          <p:nvPr>
            <p:ph type="pic" sz="quarter" idx="11" hasCustomPrompt="1"/>
          </p:nvPr>
        </p:nvSpPr>
        <p:spPr>
          <a:xfrm>
            <a:off x="360000" y="1671388"/>
            <a:ext cx="1619712" cy="1325563"/>
          </a:xfrm>
          <a:prstGeom prst="rect">
            <a:avLst/>
          </a:prstGeom>
        </p:spPr>
        <p:txBody>
          <a:bodyPr>
            <a:noAutofit/>
          </a:bodyPr>
          <a:lstStyle>
            <a:lvl1pPr marL="0" indent="0">
              <a:buNone/>
              <a:defRPr sz="1000"/>
            </a:lvl1pPr>
          </a:lstStyle>
          <a:p>
            <a:r>
              <a:rPr lang="de-DE" dirty="0" smtClean="0"/>
              <a:t>Logo (optional)</a:t>
            </a:r>
            <a:endParaRPr lang="de-DE" dirty="0"/>
          </a:p>
        </p:txBody>
      </p:sp>
      <p:sp>
        <p:nvSpPr>
          <p:cNvPr id="7" name="Bildplatzhalter 4"/>
          <p:cNvSpPr>
            <a:spLocks noGrp="1"/>
          </p:cNvSpPr>
          <p:nvPr>
            <p:ph type="pic" sz="quarter" idx="12" hasCustomPrompt="1"/>
          </p:nvPr>
        </p:nvSpPr>
        <p:spPr>
          <a:xfrm>
            <a:off x="360000" y="3093076"/>
            <a:ext cx="1619712" cy="1344036"/>
          </a:xfrm>
          <a:prstGeom prst="rect">
            <a:avLst/>
          </a:prstGeom>
        </p:spPr>
        <p:txBody>
          <a:bodyPr>
            <a:noAutofit/>
          </a:bodyPr>
          <a:lstStyle>
            <a:lvl1pPr marL="0" indent="0">
              <a:buNone/>
              <a:defRPr sz="1000"/>
            </a:lvl1pPr>
          </a:lstStyle>
          <a:p>
            <a:r>
              <a:rPr lang="de-DE" dirty="0" smtClean="0"/>
              <a:t>Logo (optional)</a:t>
            </a:r>
            <a:endParaRPr lang="de-DE" dirty="0"/>
          </a:p>
        </p:txBody>
      </p:sp>
      <p:sp>
        <p:nvSpPr>
          <p:cNvPr id="8" name="Bildplatzhalter 4"/>
          <p:cNvSpPr>
            <a:spLocks noGrp="1"/>
          </p:cNvSpPr>
          <p:nvPr>
            <p:ph type="pic" sz="quarter" idx="13" hasCustomPrompt="1"/>
          </p:nvPr>
        </p:nvSpPr>
        <p:spPr>
          <a:xfrm>
            <a:off x="361265" y="4515800"/>
            <a:ext cx="1619712" cy="1325563"/>
          </a:xfrm>
          <a:prstGeom prst="rect">
            <a:avLst/>
          </a:prstGeom>
        </p:spPr>
        <p:txBody>
          <a:bodyPr>
            <a:noAutofit/>
          </a:bodyPr>
          <a:lstStyle>
            <a:lvl1pPr marL="0" indent="0">
              <a:buNone/>
              <a:defRPr sz="1000"/>
            </a:lvl1pPr>
          </a:lstStyle>
          <a:p>
            <a:r>
              <a:rPr lang="de-DE" dirty="0" smtClean="0"/>
              <a:t>Logo (optional)</a:t>
            </a:r>
            <a:endParaRPr lang="de-DE" dirty="0"/>
          </a:p>
        </p:txBody>
      </p:sp>
    </p:spTree>
    <p:extLst>
      <p:ext uri="{BB962C8B-B14F-4D97-AF65-F5344CB8AC3E}">
        <p14:creationId xmlns:p14="http://schemas.microsoft.com/office/powerpoint/2010/main" val="29902919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800"/>
            </a:lvl1pPr>
          </a:lstStyle>
          <a:p>
            <a:r>
              <a:rPr lang="de-DE" dirty="0" smtClean="0"/>
              <a:t>Titelmasterformat durch Klicken bearbeiten</a:t>
            </a:r>
            <a:br>
              <a:rPr lang="de-DE" dirty="0" smtClean="0"/>
            </a:br>
            <a:endParaRPr lang="de-DE" dirty="0"/>
          </a:p>
        </p:txBody>
      </p:sp>
      <p:sp>
        <p:nvSpPr>
          <p:cNvPr id="4" name="Textplatzhalter 3"/>
          <p:cNvSpPr>
            <a:spLocks noGrp="1"/>
          </p:cNvSpPr>
          <p:nvPr>
            <p:ph type="body" sz="half" idx="2"/>
          </p:nvPr>
        </p:nvSpPr>
        <p:spPr>
          <a:xfrm>
            <a:off x="251440" y="2348880"/>
            <a:ext cx="2507462" cy="3960440"/>
          </a:xfrm>
        </p:spPr>
        <p:txBody>
          <a:bodyPr>
            <a:normAutofit/>
          </a:bodyPr>
          <a:lstStyle>
            <a:lvl1pPr marL="0" indent="0" rtl="0">
              <a:buNone/>
              <a:defRPr lang="de-DE" sz="2400" b="0" i="0" u="none" strike="noStrike" baseline="300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de-DE" sz="2000" b="0" i="0" u="none" strike="noStrike" baseline="30000" dirty="0" smtClean="0">
              <a:solidFill>
                <a:srgbClr val="000000"/>
              </a:solidFill>
              <a:latin typeface="Roboto Condensed" panose="02000000000000000000" pitchFamily="2" charset="0"/>
            </a:endParaRPr>
          </a:p>
        </p:txBody>
      </p:sp>
      <p:sp>
        <p:nvSpPr>
          <p:cNvPr id="7" name="Textplatzhalter 3"/>
          <p:cNvSpPr>
            <a:spLocks noGrp="1"/>
          </p:cNvSpPr>
          <p:nvPr>
            <p:ph type="body" sz="half" idx="11"/>
          </p:nvPr>
        </p:nvSpPr>
        <p:spPr>
          <a:xfrm>
            <a:off x="3071466" y="2348880"/>
            <a:ext cx="5821013" cy="3960440"/>
          </a:xfrm>
        </p:spPr>
        <p:txBody>
          <a:bodyPr>
            <a:normAutofit/>
          </a:bodyPr>
          <a:lstStyle>
            <a:lvl1pPr marL="0" indent="0" rtl="0">
              <a:buNone/>
              <a:defRPr lang="de-DE" sz="2400" b="0" i="0" u="none" strike="noStrike" baseline="300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rtl="0"/>
            <a:endParaRPr lang="de-DE" dirty="0" smtClean="0"/>
          </a:p>
        </p:txBody>
      </p:sp>
    </p:spTree>
    <p:extLst>
      <p:ext uri="{BB962C8B-B14F-4D97-AF65-F5344CB8AC3E}">
        <p14:creationId xmlns:p14="http://schemas.microsoft.com/office/powerpoint/2010/main" val="6086064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360000" y="990000"/>
            <a:ext cx="882000" cy="646172"/>
          </a:xfrm>
        </p:spPr>
        <p:txBody>
          <a:bodyPr>
            <a:noAutofit/>
          </a:bodyPr>
          <a:lstStyle>
            <a:lvl1pPr marL="0" indent="0">
              <a:buNone/>
              <a:defRPr sz="1000"/>
            </a:lvl1pPr>
          </a:lstStyle>
          <a:p>
            <a:r>
              <a:rPr lang="de-DE" dirty="0" smtClean="0"/>
              <a:t>Logo</a:t>
            </a:r>
            <a:endParaRPr lang="de-DE" dirty="0"/>
          </a:p>
        </p:txBody>
      </p:sp>
      <p:sp>
        <p:nvSpPr>
          <p:cNvPr id="6" name="Titelplatzhalter 1"/>
          <p:cNvSpPr>
            <a:spLocks noGrp="1"/>
          </p:cNvSpPr>
          <p:nvPr>
            <p:ph type="title"/>
          </p:nvPr>
        </p:nvSpPr>
        <p:spPr>
          <a:xfrm>
            <a:off x="1513334" y="973545"/>
            <a:ext cx="7379144" cy="1267795"/>
          </a:xfrm>
          <a:prstGeom prst="rect">
            <a:avLst/>
          </a:prstGeom>
        </p:spPr>
        <p:txBody>
          <a:bodyPr vert="horz" lIns="91440" tIns="45720" rIns="91440" bIns="45720" rtlCol="0" anchor="t">
            <a:noAutofit/>
          </a:bodyPr>
          <a:lstStyle>
            <a:lvl1pPr>
              <a:defRPr sz="2800"/>
            </a:lvl1pPr>
          </a:lstStyle>
          <a:p>
            <a:r>
              <a:rPr lang="de-DE" dirty="0" smtClean="0"/>
              <a:t>Titel für Folgefolien</a:t>
            </a:r>
            <a:br>
              <a:rPr lang="de-DE" dirty="0" smtClean="0"/>
            </a:br>
            <a:endParaRPr lang="de-DE" dirty="0"/>
          </a:p>
        </p:txBody>
      </p:sp>
      <p:sp>
        <p:nvSpPr>
          <p:cNvPr id="7" name="Textplatzhalter 2"/>
          <p:cNvSpPr>
            <a:spLocks noGrp="1"/>
          </p:cNvSpPr>
          <p:nvPr>
            <p:ph idx="1"/>
          </p:nvPr>
        </p:nvSpPr>
        <p:spPr>
          <a:xfrm>
            <a:off x="1513334" y="2312828"/>
            <a:ext cx="7379144" cy="3991656"/>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p:txBody>
      </p:sp>
    </p:spTree>
    <p:extLst>
      <p:ext uri="{BB962C8B-B14F-4D97-AF65-F5344CB8AC3E}">
        <p14:creationId xmlns:p14="http://schemas.microsoft.com/office/powerpoint/2010/main" val="13201310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513334" y="980728"/>
            <a:ext cx="3454750" cy="5328592"/>
          </a:xfrm>
        </p:spPr>
        <p:txBody>
          <a:bodyPr/>
          <a:lstStyle/>
          <a:p>
            <a:pPr lvl="0"/>
            <a:r>
              <a:rPr lang="de-DE" dirty="0" smtClean="0"/>
              <a:t>Textmasterformat bearbeiten</a:t>
            </a:r>
          </a:p>
          <a:p>
            <a:pPr lvl="1"/>
            <a:r>
              <a:rPr lang="de-DE" dirty="0" smtClean="0"/>
              <a:t>Zweite Ebene</a:t>
            </a:r>
          </a:p>
          <a:p>
            <a:pPr lvl="2"/>
            <a:r>
              <a:rPr lang="de-DE" dirty="0" smtClean="0"/>
              <a:t>Dritte Ebene</a:t>
            </a:r>
          </a:p>
        </p:txBody>
      </p:sp>
      <p:sp>
        <p:nvSpPr>
          <p:cNvPr id="9" name="Inhaltsplatzhalter 2"/>
          <p:cNvSpPr>
            <a:spLocks noGrp="1"/>
          </p:cNvSpPr>
          <p:nvPr>
            <p:ph sz="half" idx="10"/>
          </p:nvPr>
        </p:nvSpPr>
        <p:spPr>
          <a:xfrm>
            <a:off x="5400050" y="980728"/>
            <a:ext cx="3492427" cy="5328592"/>
          </a:xfrm>
        </p:spPr>
        <p:txBody>
          <a:bodyPr/>
          <a:lstStyle/>
          <a:p>
            <a:pPr lvl="0"/>
            <a:r>
              <a:rPr lang="de-DE" dirty="0" smtClean="0"/>
              <a:t>Textmasterformat bearbeiten</a:t>
            </a:r>
          </a:p>
          <a:p>
            <a:pPr lvl="1"/>
            <a:r>
              <a:rPr lang="de-DE" dirty="0" smtClean="0"/>
              <a:t>Zweite Ebene</a:t>
            </a:r>
          </a:p>
          <a:p>
            <a:pPr lvl="2"/>
            <a:r>
              <a:rPr lang="de-DE" dirty="0" smtClean="0"/>
              <a:t>Dritte Ebene</a:t>
            </a:r>
          </a:p>
        </p:txBody>
      </p:sp>
      <p:sp>
        <p:nvSpPr>
          <p:cNvPr id="5" name="Bildplatzhalter 4"/>
          <p:cNvSpPr>
            <a:spLocks noGrp="1"/>
          </p:cNvSpPr>
          <p:nvPr>
            <p:ph type="pic" sz="quarter" idx="11" hasCustomPrompt="1"/>
          </p:nvPr>
        </p:nvSpPr>
        <p:spPr>
          <a:xfrm>
            <a:off x="360000" y="990000"/>
            <a:ext cx="882000" cy="646172"/>
          </a:xfrm>
        </p:spPr>
        <p:txBody>
          <a:bodyPr>
            <a:noAutofit/>
          </a:bodyPr>
          <a:lstStyle>
            <a:lvl1pPr marL="0" indent="0">
              <a:buNone/>
              <a:defRPr sz="1000"/>
            </a:lvl1pPr>
          </a:lstStyle>
          <a:p>
            <a:r>
              <a:rPr lang="de-DE" dirty="0" smtClean="0"/>
              <a:t>Logo</a:t>
            </a:r>
            <a:endParaRPr lang="de-DE" dirty="0"/>
          </a:p>
        </p:txBody>
      </p:sp>
    </p:spTree>
    <p:extLst>
      <p:ext uri="{BB962C8B-B14F-4D97-AF65-F5344CB8AC3E}">
        <p14:creationId xmlns:p14="http://schemas.microsoft.com/office/powerpoint/2010/main" val="1153575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1547664" y="2132856"/>
            <a:ext cx="3420419" cy="4171628"/>
          </a:xfrm>
        </p:spPr>
        <p:txBody>
          <a:bodyPr/>
          <a:lstStyle/>
          <a:p>
            <a:pPr lvl="0"/>
            <a:r>
              <a:rPr lang="de-DE" dirty="0" smtClean="0"/>
              <a:t>Textmasterformat bearbeiten</a:t>
            </a:r>
          </a:p>
          <a:p>
            <a:pPr lvl="1"/>
            <a:r>
              <a:rPr lang="de-DE" dirty="0" smtClean="0"/>
              <a:t>Zweite Ebene</a:t>
            </a:r>
          </a:p>
          <a:p>
            <a:pPr lvl="2"/>
            <a:r>
              <a:rPr lang="de-DE" dirty="0" smtClean="0"/>
              <a:t>Dritte Ebene</a:t>
            </a:r>
          </a:p>
        </p:txBody>
      </p:sp>
      <p:sp>
        <p:nvSpPr>
          <p:cNvPr id="10" name="Textplatzhalter 2"/>
          <p:cNvSpPr>
            <a:spLocks noGrp="1"/>
          </p:cNvSpPr>
          <p:nvPr>
            <p:ph type="body" idx="10"/>
          </p:nvPr>
        </p:nvSpPr>
        <p:spPr>
          <a:xfrm>
            <a:off x="5400051" y="955510"/>
            <a:ext cx="3492427" cy="965035"/>
          </a:xfrm>
        </p:spPr>
        <p:txBody>
          <a:bodyPr anchor="t" anchorCtr="0">
            <a:noAutofit/>
          </a:bodyPr>
          <a:lstStyle>
            <a:lvl1pPr marL="0" indent="0">
              <a:buNone/>
              <a:defRPr sz="2800" b="0">
                <a:latin typeface="Roboto Condensed bold" panose="02000000000000000000" pitchFamily="2" charset="0"/>
                <a:ea typeface="Roboto Condensed bold"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11" name="Inhaltsplatzhalter 3"/>
          <p:cNvSpPr>
            <a:spLocks noGrp="1"/>
          </p:cNvSpPr>
          <p:nvPr>
            <p:ph sz="half" idx="11"/>
          </p:nvPr>
        </p:nvSpPr>
        <p:spPr>
          <a:xfrm>
            <a:off x="5400051" y="2132856"/>
            <a:ext cx="3492427" cy="4171628"/>
          </a:xfrm>
        </p:spPr>
        <p:txBody>
          <a:bodyPr/>
          <a:lstStyle/>
          <a:p>
            <a:pPr lvl="0"/>
            <a:r>
              <a:rPr lang="de-DE" dirty="0" smtClean="0"/>
              <a:t>Textmasterformat bearbeiten</a:t>
            </a:r>
          </a:p>
          <a:p>
            <a:pPr lvl="1"/>
            <a:r>
              <a:rPr lang="de-DE" dirty="0" smtClean="0"/>
              <a:t>Zweite Ebene</a:t>
            </a:r>
          </a:p>
          <a:p>
            <a:pPr lvl="2"/>
            <a:r>
              <a:rPr lang="de-DE" dirty="0" smtClean="0"/>
              <a:t>Dritte Ebene</a:t>
            </a:r>
          </a:p>
        </p:txBody>
      </p:sp>
      <p:sp>
        <p:nvSpPr>
          <p:cNvPr id="7" name="Bildplatzhalter 4"/>
          <p:cNvSpPr>
            <a:spLocks noGrp="1"/>
          </p:cNvSpPr>
          <p:nvPr>
            <p:ph type="pic" sz="quarter" idx="12" hasCustomPrompt="1"/>
          </p:nvPr>
        </p:nvSpPr>
        <p:spPr>
          <a:xfrm>
            <a:off x="360000" y="990000"/>
            <a:ext cx="882000" cy="646172"/>
          </a:xfrm>
        </p:spPr>
        <p:txBody>
          <a:bodyPr>
            <a:noAutofit/>
          </a:bodyPr>
          <a:lstStyle>
            <a:lvl1pPr marL="0" indent="0">
              <a:buNone/>
              <a:defRPr sz="1000"/>
            </a:lvl1pPr>
          </a:lstStyle>
          <a:p>
            <a:r>
              <a:rPr lang="de-DE" dirty="0" smtClean="0"/>
              <a:t>Logo</a:t>
            </a:r>
            <a:endParaRPr lang="de-DE" dirty="0"/>
          </a:p>
        </p:txBody>
      </p:sp>
      <p:sp>
        <p:nvSpPr>
          <p:cNvPr id="9" name="Titel 1"/>
          <p:cNvSpPr>
            <a:spLocks noGrp="1"/>
          </p:cNvSpPr>
          <p:nvPr>
            <p:ph type="title" hasCustomPrompt="1"/>
          </p:nvPr>
        </p:nvSpPr>
        <p:spPr>
          <a:xfrm>
            <a:off x="1547664" y="980728"/>
            <a:ext cx="3420418" cy="939817"/>
          </a:xfrm>
        </p:spPr>
        <p:txBody>
          <a:bodyPr anchor="t">
            <a:normAutofit/>
          </a:bodyPr>
          <a:lstStyle>
            <a:lvl1pPr>
              <a:defRPr sz="2800"/>
            </a:lvl1pPr>
          </a:lstStyle>
          <a:p>
            <a:r>
              <a:rPr lang="de-DE" dirty="0" smtClean="0"/>
              <a:t>Titelmasterformat bearbeiten</a:t>
            </a:r>
            <a:endParaRPr lang="de-DE" dirty="0"/>
          </a:p>
        </p:txBody>
      </p:sp>
    </p:spTree>
    <p:extLst>
      <p:ext uri="{BB962C8B-B14F-4D97-AF65-F5344CB8AC3E}">
        <p14:creationId xmlns:p14="http://schemas.microsoft.com/office/powerpoint/2010/main" val="11830708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mit Bild rechts">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5436096" y="980728"/>
            <a:ext cx="3456383" cy="5323756"/>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itel 1"/>
          <p:cNvSpPr>
            <a:spLocks noGrp="1"/>
          </p:cNvSpPr>
          <p:nvPr>
            <p:ph type="title"/>
          </p:nvPr>
        </p:nvSpPr>
        <p:spPr>
          <a:xfrm>
            <a:off x="1547664" y="980728"/>
            <a:ext cx="3384376" cy="1600200"/>
          </a:xfrm>
        </p:spPr>
        <p:txBody>
          <a:bodyPr anchor="t">
            <a:normAutofit/>
          </a:bodyPr>
          <a:lstStyle>
            <a:lvl1pPr>
              <a:defRPr sz="2800"/>
            </a:lvl1pPr>
          </a:lstStyle>
          <a:p>
            <a:r>
              <a:rPr lang="de-DE" dirty="0" smtClean="0"/>
              <a:t>Titelmasterformat durch Klicken bearbeiten</a:t>
            </a:r>
            <a:endParaRPr lang="de-DE" dirty="0"/>
          </a:p>
        </p:txBody>
      </p:sp>
      <p:sp>
        <p:nvSpPr>
          <p:cNvPr id="7" name="Textplatzhalter 3"/>
          <p:cNvSpPr>
            <a:spLocks noGrp="1"/>
          </p:cNvSpPr>
          <p:nvPr>
            <p:ph type="body" sz="half" idx="11"/>
          </p:nvPr>
        </p:nvSpPr>
        <p:spPr>
          <a:xfrm>
            <a:off x="1547664" y="2708920"/>
            <a:ext cx="3384376" cy="35955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smtClean="0"/>
              <a:t>Textmasterformat bearbeiten</a:t>
            </a:r>
          </a:p>
        </p:txBody>
      </p:sp>
      <p:sp>
        <p:nvSpPr>
          <p:cNvPr id="6" name="Bildplatzhalter 4"/>
          <p:cNvSpPr>
            <a:spLocks noGrp="1"/>
          </p:cNvSpPr>
          <p:nvPr>
            <p:ph type="pic" sz="quarter" idx="12" hasCustomPrompt="1"/>
          </p:nvPr>
        </p:nvSpPr>
        <p:spPr>
          <a:xfrm>
            <a:off x="360000" y="990000"/>
            <a:ext cx="882000" cy="646172"/>
          </a:xfrm>
        </p:spPr>
        <p:txBody>
          <a:bodyPr>
            <a:noAutofit/>
          </a:bodyPr>
          <a:lstStyle>
            <a:lvl1pPr marL="0" indent="0">
              <a:buNone/>
              <a:defRPr sz="1000"/>
            </a:lvl1pPr>
          </a:lstStyle>
          <a:p>
            <a:r>
              <a:rPr lang="de-DE" dirty="0" smtClean="0"/>
              <a:t>Logo</a:t>
            </a:r>
            <a:endParaRPr lang="de-DE" dirty="0"/>
          </a:p>
        </p:txBody>
      </p:sp>
    </p:spTree>
    <p:extLst>
      <p:ext uri="{BB962C8B-B14F-4D97-AF65-F5344CB8AC3E}">
        <p14:creationId xmlns:p14="http://schemas.microsoft.com/office/powerpoint/2010/main" val="19931433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1547664" y="2204864"/>
            <a:ext cx="7344814" cy="4104456"/>
          </a:xfrm>
        </p:spPr>
        <p:txBody>
          <a:bodyPr/>
          <a:lstStyle/>
          <a:p>
            <a:endParaRPr lang="de-DE"/>
          </a:p>
        </p:txBody>
      </p:sp>
      <p:sp>
        <p:nvSpPr>
          <p:cNvPr id="10" name="Titel 1"/>
          <p:cNvSpPr>
            <a:spLocks noGrp="1"/>
          </p:cNvSpPr>
          <p:nvPr>
            <p:ph type="ctrTitle" hasCustomPrompt="1"/>
          </p:nvPr>
        </p:nvSpPr>
        <p:spPr>
          <a:xfrm>
            <a:off x="1547664" y="980728"/>
            <a:ext cx="7344814" cy="1008112"/>
          </a:xfrm>
        </p:spPr>
        <p:txBody>
          <a:bodyPr anchor="t">
            <a:normAutofit/>
          </a:bodyPr>
          <a:lstStyle>
            <a:lvl1pPr algn="l">
              <a:defRPr sz="2800"/>
            </a:lvl1pPr>
          </a:lstStyle>
          <a:p>
            <a:r>
              <a:rPr lang="de-DE" dirty="0" smtClean="0"/>
              <a:t>Titelmasterformat durch Klicken bearbeiten</a:t>
            </a:r>
            <a:br>
              <a:rPr lang="de-DE" dirty="0" smtClean="0"/>
            </a:br>
            <a:endParaRPr lang="de-DE" dirty="0"/>
          </a:p>
        </p:txBody>
      </p:sp>
      <p:sp>
        <p:nvSpPr>
          <p:cNvPr id="6" name="Bildplatzhalter 4"/>
          <p:cNvSpPr>
            <a:spLocks noGrp="1"/>
          </p:cNvSpPr>
          <p:nvPr>
            <p:ph type="pic" sz="quarter" idx="12" hasCustomPrompt="1"/>
          </p:nvPr>
        </p:nvSpPr>
        <p:spPr>
          <a:xfrm>
            <a:off x="360000" y="990000"/>
            <a:ext cx="882000" cy="646172"/>
          </a:xfrm>
        </p:spPr>
        <p:txBody>
          <a:bodyPr>
            <a:noAutofit/>
          </a:bodyPr>
          <a:lstStyle>
            <a:lvl1pPr marL="0" indent="0">
              <a:buNone/>
              <a:defRPr sz="1000"/>
            </a:lvl1pPr>
          </a:lstStyle>
          <a:p>
            <a:r>
              <a:rPr lang="de-DE" dirty="0" smtClean="0"/>
              <a:t>Logo</a:t>
            </a:r>
            <a:endParaRPr lang="de-DE" dirty="0"/>
          </a:p>
        </p:txBody>
      </p:sp>
    </p:spTree>
    <p:extLst>
      <p:ext uri="{BB962C8B-B14F-4D97-AF65-F5344CB8AC3E}">
        <p14:creationId xmlns:p14="http://schemas.microsoft.com/office/powerpoint/2010/main" val="25751093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keinbindung">
    <p:spTree>
      <p:nvGrpSpPr>
        <p:cNvPr id="1" name=""/>
        <p:cNvGrpSpPr/>
        <p:nvPr/>
      </p:nvGrpSpPr>
      <p:grpSpPr>
        <a:xfrm>
          <a:off x="0" y="0"/>
          <a:ext cx="0" cy="0"/>
          <a:chOff x="0" y="0"/>
          <a:chExt cx="0" cy="0"/>
        </a:xfrm>
      </p:grpSpPr>
      <p:sp>
        <p:nvSpPr>
          <p:cNvPr id="4" name="SmartArt-Platzhalter 3"/>
          <p:cNvSpPr>
            <a:spLocks noGrp="1"/>
          </p:cNvSpPr>
          <p:nvPr>
            <p:ph type="dgm" sz="quarter" idx="10"/>
          </p:nvPr>
        </p:nvSpPr>
        <p:spPr>
          <a:xfrm>
            <a:off x="1547664" y="2348880"/>
            <a:ext cx="7344814" cy="3960440"/>
          </a:xfrm>
        </p:spPr>
        <p:txBody>
          <a:bodyPr/>
          <a:lstStyle/>
          <a:p>
            <a:endParaRPr lang="de-DE" dirty="0"/>
          </a:p>
        </p:txBody>
      </p:sp>
      <p:sp>
        <p:nvSpPr>
          <p:cNvPr id="8" name="Titel 1"/>
          <p:cNvSpPr>
            <a:spLocks noGrp="1"/>
          </p:cNvSpPr>
          <p:nvPr>
            <p:ph type="ctrTitle" hasCustomPrompt="1"/>
          </p:nvPr>
        </p:nvSpPr>
        <p:spPr>
          <a:xfrm>
            <a:off x="1547664" y="980728"/>
            <a:ext cx="7344814" cy="1296144"/>
          </a:xfrm>
        </p:spPr>
        <p:txBody>
          <a:bodyPr anchor="t">
            <a:normAutofit/>
          </a:bodyPr>
          <a:lstStyle>
            <a:lvl1pPr algn="l">
              <a:defRPr sz="2800"/>
            </a:lvl1pPr>
          </a:lstStyle>
          <a:p>
            <a:r>
              <a:rPr lang="de-DE" dirty="0" smtClean="0"/>
              <a:t>Titelmasterformat durch Klicken bearbeiten</a:t>
            </a:r>
            <a:br>
              <a:rPr lang="de-DE" dirty="0" smtClean="0"/>
            </a:br>
            <a:endParaRPr lang="de-DE" dirty="0"/>
          </a:p>
        </p:txBody>
      </p:sp>
      <p:sp>
        <p:nvSpPr>
          <p:cNvPr id="5" name="Bildplatzhalter 4"/>
          <p:cNvSpPr>
            <a:spLocks noGrp="1"/>
          </p:cNvSpPr>
          <p:nvPr>
            <p:ph type="pic" sz="quarter" idx="12" hasCustomPrompt="1"/>
          </p:nvPr>
        </p:nvSpPr>
        <p:spPr>
          <a:xfrm>
            <a:off x="360000" y="990000"/>
            <a:ext cx="882000" cy="646172"/>
          </a:xfrm>
        </p:spPr>
        <p:txBody>
          <a:bodyPr>
            <a:noAutofit/>
          </a:bodyPr>
          <a:lstStyle>
            <a:lvl1pPr marL="0" indent="0">
              <a:buNone/>
              <a:defRPr sz="1000"/>
            </a:lvl1pPr>
          </a:lstStyle>
          <a:p>
            <a:r>
              <a:rPr lang="de-DE" dirty="0" smtClean="0"/>
              <a:t>Logo</a:t>
            </a:r>
            <a:endParaRPr lang="de-DE" dirty="0"/>
          </a:p>
        </p:txBody>
      </p:sp>
    </p:spTree>
    <p:extLst>
      <p:ext uri="{BB962C8B-B14F-4D97-AF65-F5344CB8AC3E}">
        <p14:creationId xmlns:p14="http://schemas.microsoft.com/office/powerpoint/2010/main" val="28555892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2-spaltig und Bild">
    <p:spTree>
      <p:nvGrpSpPr>
        <p:cNvPr id="1" name=""/>
        <p:cNvGrpSpPr/>
        <p:nvPr/>
      </p:nvGrpSpPr>
      <p:grpSpPr>
        <a:xfrm>
          <a:off x="0" y="0"/>
          <a:ext cx="0" cy="0"/>
          <a:chOff x="0" y="0"/>
          <a:chExt cx="0" cy="0"/>
        </a:xfrm>
      </p:grpSpPr>
      <p:sp>
        <p:nvSpPr>
          <p:cNvPr id="4" name="Bildplatzhalter 3"/>
          <p:cNvSpPr>
            <a:spLocks noGrp="1"/>
          </p:cNvSpPr>
          <p:nvPr>
            <p:ph type="pic" sz="quarter" idx="13"/>
          </p:nvPr>
        </p:nvSpPr>
        <p:spPr>
          <a:xfrm>
            <a:off x="7049390" y="980728"/>
            <a:ext cx="1843088" cy="1223963"/>
          </a:xfrm>
        </p:spPr>
        <p:txBody>
          <a:bodyPr/>
          <a:lstStyle>
            <a:lvl1pPr marL="0" indent="0">
              <a:buNone/>
              <a:defRPr/>
            </a:lvl1pPr>
          </a:lstStyle>
          <a:p>
            <a:endParaRPr lang="de-DE" dirty="0"/>
          </a:p>
        </p:txBody>
      </p:sp>
      <p:sp>
        <p:nvSpPr>
          <p:cNvPr id="3" name="Textplatzhalter 3"/>
          <p:cNvSpPr>
            <a:spLocks noGrp="1"/>
          </p:cNvSpPr>
          <p:nvPr>
            <p:ph type="body" sz="half" idx="2"/>
          </p:nvPr>
        </p:nvSpPr>
        <p:spPr>
          <a:xfrm>
            <a:off x="1541518" y="990000"/>
            <a:ext cx="2460218" cy="5319320"/>
          </a:xfrm>
        </p:spPr>
        <p:txBody>
          <a:bodyPr>
            <a:normAutofit/>
          </a:bodyPr>
          <a:lstStyle>
            <a:lvl1pPr marL="0" indent="0" rtl="0">
              <a:buNone/>
              <a:defRPr lang="de-DE" sz="2400" b="0" i="0" u="none" strike="noStrike" baseline="300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de-DE" sz="2000" b="0" i="0" u="none" strike="noStrike" baseline="30000" dirty="0" smtClean="0">
              <a:solidFill>
                <a:srgbClr val="000000"/>
              </a:solidFill>
              <a:latin typeface="Roboto Condensed" panose="02000000000000000000" pitchFamily="2" charset="0"/>
            </a:endParaRPr>
          </a:p>
        </p:txBody>
      </p:sp>
      <p:sp>
        <p:nvSpPr>
          <p:cNvPr id="11" name="Textplatzhalter 3"/>
          <p:cNvSpPr>
            <a:spLocks noGrp="1"/>
          </p:cNvSpPr>
          <p:nvPr>
            <p:ph type="body" sz="half" idx="11" hasCustomPrompt="1"/>
          </p:nvPr>
        </p:nvSpPr>
        <p:spPr>
          <a:xfrm>
            <a:off x="7049736" y="2276525"/>
            <a:ext cx="1843081" cy="144016"/>
          </a:xfrm>
        </p:spPr>
        <p:txBody>
          <a:bodyPr>
            <a:noAutofit/>
          </a:bodyPr>
          <a:lstStyle>
            <a:lvl1pPr marL="0" indent="0" rtl="0">
              <a:buNone/>
              <a:defRPr lang="de-DE" sz="1800" b="0" i="0" u="none" strike="noStrike" baseline="30000" smtClean="0">
                <a:latin typeface="Roboto Condensed Light" panose="02000000000000000000" pitchFamily="2" charset="0"/>
                <a:ea typeface="Roboto Condensed Light"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smtClean="0"/>
              <a:t>Bildtitel</a:t>
            </a:r>
          </a:p>
        </p:txBody>
      </p:sp>
      <p:sp>
        <p:nvSpPr>
          <p:cNvPr id="6" name="Textplatzhalter 3"/>
          <p:cNvSpPr>
            <a:spLocks noGrp="1"/>
          </p:cNvSpPr>
          <p:nvPr>
            <p:ph type="body" sz="half" idx="12"/>
          </p:nvPr>
        </p:nvSpPr>
        <p:spPr>
          <a:xfrm>
            <a:off x="4289654" y="990000"/>
            <a:ext cx="2448272" cy="5319320"/>
          </a:xfrm>
        </p:spPr>
        <p:txBody>
          <a:bodyPr>
            <a:normAutofit/>
          </a:bodyPr>
          <a:lstStyle>
            <a:lvl1pPr marL="0" indent="0" rtl="0">
              <a:buNone/>
              <a:defRPr lang="de-DE" sz="2400" b="0" i="0" u="none" strike="noStrike" baseline="3000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de-DE" sz="1200" b="0" i="0" u="none" strike="noStrike" baseline="30000" dirty="0" smtClean="0">
              <a:solidFill>
                <a:srgbClr val="000000"/>
              </a:solidFill>
              <a:latin typeface="Roboto Condensed" panose="02000000000000000000" pitchFamily="2" charset="0"/>
            </a:endParaRPr>
          </a:p>
        </p:txBody>
      </p:sp>
      <p:sp>
        <p:nvSpPr>
          <p:cNvPr id="7" name="Bildplatzhalter 4"/>
          <p:cNvSpPr>
            <a:spLocks noGrp="1"/>
          </p:cNvSpPr>
          <p:nvPr>
            <p:ph type="pic" sz="quarter" idx="14" hasCustomPrompt="1"/>
          </p:nvPr>
        </p:nvSpPr>
        <p:spPr>
          <a:xfrm>
            <a:off x="360000" y="990000"/>
            <a:ext cx="882000" cy="646172"/>
          </a:xfrm>
        </p:spPr>
        <p:txBody>
          <a:bodyPr>
            <a:noAutofit/>
          </a:bodyPr>
          <a:lstStyle>
            <a:lvl1pPr marL="0" indent="0">
              <a:buNone/>
              <a:defRPr sz="1000"/>
            </a:lvl1pPr>
          </a:lstStyle>
          <a:p>
            <a:r>
              <a:rPr lang="de-DE" dirty="0" smtClean="0"/>
              <a:t>Logo</a:t>
            </a:r>
            <a:endParaRPr lang="de-DE" dirty="0"/>
          </a:p>
        </p:txBody>
      </p:sp>
    </p:spTree>
    <p:extLst>
      <p:ext uri="{BB962C8B-B14F-4D97-AF65-F5344CB8AC3E}">
        <p14:creationId xmlns:p14="http://schemas.microsoft.com/office/powerpoint/2010/main" val="32628560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1.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26544"/>
            <a:ext cx="9144000" cy="1512000"/>
          </a:xfrm>
          <a:prstGeom prst="rect">
            <a:avLst/>
          </a:prstGeom>
          <a:solidFill>
            <a:srgbClr val="F2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530" y="-69663"/>
            <a:ext cx="2327217" cy="1506510"/>
          </a:xfrm>
          <a:prstGeom prst="rect">
            <a:avLst/>
          </a:prstGeom>
        </p:spPr>
      </p:pic>
      <p:cxnSp>
        <p:nvCxnSpPr>
          <p:cNvPr id="12" name="Gerader Verbinder 11"/>
          <p:cNvCxnSpPr/>
          <p:nvPr userDrawn="1"/>
        </p:nvCxnSpPr>
        <p:spPr>
          <a:xfrm>
            <a:off x="2304000" y="287168"/>
            <a:ext cx="0" cy="82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userDrawn="1"/>
        </p:nvCxnSpPr>
        <p:spPr>
          <a:xfrm>
            <a:off x="0" y="6525344"/>
            <a:ext cx="9144000" cy="0"/>
          </a:xfrm>
          <a:prstGeom prst="line">
            <a:avLst/>
          </a:prstGeom>
          <a:ln w="127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sp>
        <p:nvSpPr>
          <p:cNvPr id="14" name="Textplatzhalter 9"/>
          <p:cNvSpPr txBox="1">
            <a:spLocks/>
          </p:cNvSpPr>
          <p:nvPr userDrawn="1"/>
        </p:nvSpPr>
        <p:spPr>
          <a:xfrm>
            <a:off x="2555776" y="188246"/>
            <a:ext cx="6031582" cy="11926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InfoDispRegular-Roman" panose="02000506050000020004"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200"/>
              </a:spcBef>
              <a:spcAft>
                <a:spcPts val="0"/>
              </a:spcAft>
            </a:pPr>
            <a:r>
              <a:rPr lang="de-DE" sz="1900" b="1" dirty="0" err="1" smtClean="0">
                <a:latin typeface="Roboto Condensed" panose="02000000000000000000" pitchFamily="2" charset="0"/>
                <a:ea typeface="Roboto Condensed" panose="02000000000000000000" pitchFamily="2" charset="0"/>
              </a:rPr>
              <a:t>Lessons</a:t>
            </a:r>
            <a:r>
              <a:rPr lang="de-DE" sz="1900" b="1" dirty="0" smtClean="0">
                <a:latin typeface="Roboto Condensed" panose="02000000000000000000" pitchFamily="2" charset="0"/>
                <a:ea typeface="Roboto Condensed" panose="02000000000000000000" pitchFamily="2" charset="0"/>
              </a:rPr>
              <a:t> </a:t>
            </a:r>
            <a:r>
              <a:rPr lang="de-DE" sz="1900" b="1" dirty="0" err="1" smtClean="0">
                <a:latin typeface="Roboto Condensed" panose="02000000000000000000" pitchFamily="2" charset="0"/>
                <a:ea typeface="Roboto Condensed" panose="02000000000000000000" pitchFamily="2" charset="0"/>
              </a:rPr>
              <a:t>from</a:t>
            </a:r>
            <a:r>
              <a:rPr lang="de-DE" sz="1900" b="1" dirty="0" smtClean="0">
                <a:latin typeface="Roboto Condensed" panose="02000000000000000000" pitchFamily="2" charset="0"/>
                <a:ea typeface="Roboto Condensed" panose="02000000000000000000" pitchFamily="2" charset="0"/>
              </a:rPr>
              <a:t> Online </a:t>
            </a:r>
            <a:r>
              <a:rPr lang="de-DE" sz="1900" b="1" dirty="0" err="1" smtClean="0">
                <a:latin typeface="Roboto Condensed" panose="02000000000000000000" pitchFamily="2" charset="0"/>
                <a:ea typeface="Roboto Condensed" panose="02000000000000000000" pitchFamily="2" charset="0"/>
              </a:rPr>
              <a:t>Exhibitions</a:t>
            </a:r>
            <a:endParaRPr lang="de-DE" sz="1900" b="1" dirty="0" smtClean="0">
              <a:latin typeface="Roboto Condensed" panose="02000000000000000000" pitchFamily="2" charset="0"/>
              <a:ea typeface="Roboto Condensed" panose="02000000000000000000" pitchFamily="2" charset="0"/>
            </a:endParaRPr>
          </a:p>
          <a:p>
            <a:pPr fontAlgn="auto">
              <a:lnSpc>
                <a:spcPct val="100000"/>
              </a:lnSpc>
              <a:spcBef>
                <a:spcPts val="200"/>
              </a:spcBef>
              <a:spcAft>
                <a:spcPts val="0"/>
              </a:spcAft>
            </a:pPr>
            <a:r>
              <a:rPr lang="de-DE" sz="1900" i="1" baseline="0" dirty="0" smtClean="0">
                <a:latin typeface="Roboto Condensed" panose="02000000000000000000" pitchFamily="2" charset="0"/>
                <a:ea typeface="Roboto Condensed" panose="02000000000000000000" pitchFamily="2" charset="0"/>
              </a:rPr>
              <a:t>Martin </a:t>
            </a:r>
            <a:r>
              <a:rPr lang="de-DE" sz="1900" i="1" baseline="0" dirty="0" err="1" smtClean="0">
                <a:latin typeface="Roboto Condensed" panose="02000000000000000000" pitchFamily="2" charset="0"/>
                <a:ea typeface="Roboto Condensed" panose="02000000000000000000" pitchFamily="2" charset="0"/>
              </a:rPr>
              <a:t>Siefkes</a:t>
            </a:r>
            <a:r>
              <a:rPr lang="de-DE" sz="1900" i="1" baseline="0" dirty="0" smtClean="0">
                <a:latin typeface="Roboto Condensed" panose="02000000000000000000" pitchFamily="2" charset="0"/>
                <a:ea typeface="Roboto Condensed" panose="02000000000000000000" pitchFamily="2" charset="0"/>
              </a:rPr>
              <a:t>, TU Chemnitz</a:t>
            </a:r>
          </a:p>
          <a:p>
            <a:pPr fontAlgn="auto">
              <a:lnSpc>
                <a:spcPct val="100000"/>
              </a:lnSpc>
              <a:spcBef>
                <a:spcPts val="200"/>
              </a:spcBef>
              <a:spcAft>
                <a:spcPts val="0"/>
              </a:spcAft>
            </a:pPr>
            <a:r>
              <a:rPr lang="de-DE" sz="1900" baseline="0" dirty="0" smtClean="0">
                <a:latin typeface="Roboto Condensed" panose="02000000000000000000" pitchFamily="2" charset="0"/>
                <a:ea typeface="Roboto Condensed" panose="02000000000000000000" pitchFamily="2" charset="0"/>
              </a:rPr>
              <a:t>BreMM17, Panel </a:t>
            </a:r>
            <a:r>
              <a:rPr lang="de-DE" sz="1900" i="1" baseline="0" dirty="0" smtClean="0">
                <a:latin typeface="Roboto Condensed" panose="02000000000000000000" pitchFamily="2" charset="0"/>
                <a:ea typeface="Roboto Condensed" panose="02000000000000000000" pitchFamily="2" charset="0"/>
              </a:rPr>
              <a:t>Digital Data</a:t>
            </a:r>
            <a:r>
              <a:rPr lang="de-DE" sz="1900" baseline="0" dirty="0" smtClean="0">
                <a:latin typeface="Roboto Condensed" panose="02000000000000000000" pitchFamily="2" charset="0"/>
                <a:ea typeface="Roboto Condensed" panose="02000000000000000000" pitchFamily="2" charset="0"/>
              </a:rPr>
              <a:t>, 22.09.2017</a:t>
            </a:r>
          </a:p>
        </p:txBody>
      </p:sp>
      <p:sp>
        <p:nvSpPr>
          <p:cNvPr id="10" name="Rectangle 5"/>
          <p:cNvSpPr txBox="1">
            <a:spLocks noChangeArrowheads="1"/>
          </p:cNvSpPr>
          <p:nvPr userDrawn="1"/>
        </p:nvSpPr>
        <p:spPr bwMode="auto">
          <a:xfrm>
            <a:off x="6588224" y="6525345"/>
            <a:ext cx="2339752" cy="334244"/>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800" kern="1200">
                <a:solidFill>
                  <a:schemeClr val="tx1"/>
                </a:solidFill>
                <a:latin typeface="InfoDispRegular-Roman" pitchFamily="2" charset="0"/>
                <a:ea typeface="+mn-ea"/>
                <a:cs typeface="Arial"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defRPr/>
            </a:pPr>
            <a:r>
              <a:rPr lang="de-DE" sz="1400" dirty="0" smtClean="0">
                <a:latin typeface="Roboto Condensed" panose="02000000000000000000" pitchFamily="2" charset="0"/>
                <a:ea typeface="Roboto Condensed" panose="02000000000000000000" pitchFamily="2" charset="0"/>
              </a:rPr>
              <a:t>siefkes.de/en</a:t>
            </a:r>
            <a:endParaRPr lang="de-DE" sz="1400" dirty="0">
              <a:latin typeface="Roboto Condensed" panose="02000000000000000000" pitchFamily="2" charset="0"/>
              <a:ea typeface="Roboto Condensed" panose="02000000000000000000" pitchFamily="2" charset="0"/>
            </a:endParaRPr>
          </a:p>
        </p:txBody>
      </p:sp>
      <p:sp>
        <p:nvSpPr>
          <p:cNvPr id="16" name="Rectangle 4"/>
          <p:cNvSpPr txBox="1">
            <a:spLocks noChangeArrowheads="1"/>
          </p:cNvSpPr>
          <p:nvPr userDrawn="1"/>
        </p:nvSpPr>
        <p:spPr bwMode="auto">
          <a:xfrm>
            <a:off x="235191" y="6525345"/>
            <a:ext cx="3688737" cy="334244"/>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800" kern="1200" dirty="0" smtClean="0">
                <a:solidFill>
                  <a:schemeClr val="tx1"/>
                </a:solidFill>
                <a:latin typeface="InfoDispRegular-Roman" pitchFamily="2" charset="0"/>
                <a:ea typeface="+mn-ea"/>
                <a:cs typeface="Arial"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de-DE" sz="1400" dirty="0" smtClean="0">
                <a:latin typeface="Roboto Condensed" panose="02000000000000000000" pitchFamily="2" charset="0"/>
                <a:ea typeface="Roboto Condensed" panose="02000000000000000000" pitchFamily="2" charset="0"/>
              </a:rPr>
              <a:t>Bremen </a:t>
            </a:r>
            <a:r>
              <a:rPr lang="de-DE" sz="1400" kern="1200" dirty="0" smtClean="0">
                <a:solidFill>
                  <a:schemeClr val="tx1"/>
                </a:solidFill>
                <a:latin typeface="Roboto Condensed" panose="02000000000000000000" pitchFamily="2" charset="0"/>
                <a:ea typeface="Roboto Condensed" panose="02000000000000000000" pitchFamily="2" charset="0"/>
                <a:cs typeface="Arial" charset="0"/>
              </a:rPr>
              <a:t>∙ </a:t>
            </a:r>
            <a:r>
              <a:rPr lang="de-DE" sz="1400" dirty="0" smtClean="0">
                <a:latin typeface="Roboto Condensed" panose="02000000000000000000" pitchFamily="2" charset="0"/>
                <a:ea typeface="Roboto Condensed" panose="02000000000000000000" pitchFamily="2" charset="0"/>
              </a:rPr>
              <a:t>22 </a:t>
            </a:r>
            <a:r>
              <a:rPr lang="de-DE" sz="1400" dirty="0" smtClean="0">
                <a:latin typeface="Roboto Condensed" panose="02000000000000000000" pitchFamily="2" charset="0"/>
                <a:ea typeface="Roboto Condensed" panose="02000000000000000000" pitchFamily="2" charset="0"/>
              </a:rPr>
              <a:t>Sept. </a:t>
            </a:r>
            <a:r>
              <a:rPr lang="de-DE" sz="1400" kern="1200" dirty="0" smtClean="0">
                <a:solidFill>
                  <a:schemeClr val="tx1"/>
                </a:solidFill>
                <a:latin typeface="Roboto Condensed" panose="02000000000000000000" pitchFamily="2" charset="0"/>
                <a:ea typeface="Roboto Condensed" panose="02000000000000000000" pitchFamily="2" charset="0"/>
                <a:cs typeface="Arial" charset="0"/>
              </a:rPr>
              <a:t>2017 ∙ Martin </a:t>
            </a:r>
            <a:r>
              <a:rPr lang="de-DE" sz="1400" kern="1200" dirty="0" err="1" smtClean="0">
                <a:solidFill>
                  <a:schemeClr val="tx1"/>
                </a:solidFill>
                <a:latin typeface="Roboto Condensed" panose="02000000000000000000" pitchFamily="2" charset="0"/>
                <a:ea typeface="Roboto Condensed" panose="02000000000000000000" pitchFamily="2" charset="0"/>
                <a:cs typeface="Arial" charset="0"/>
              </a:rPr>
              <a:t>Siefkes</a:t>
            </a:r>
            <a:endParaRPr lang="de-DE" sz="1400" kern="1200" dirty="0">
              <a:solidFill>
                <a:schemeClr val="tx1"/>
              </a:solidFill>
              <a:latin typeface="Roboto Condensed" panose="02000000000000000000" pitchFamily="2" charset="0"/>
              <a:ea typeface="Roboto Condensed" panose="02000000000000000000" pitchFamily="2" charset="0"/>
              <a:cs typeface="Arial" charset="0"/>
            </a:endParaRPr>
          </a:p>
        </p:txBody>
      </p:sp>
    </p:spTree>
    <p:extLst>
      <p:ext uri="{BB962C8B-B14F-4D97-AF65-F5344CB8AC3E}">
        <p14:creationId xmlns:p14="http://schemas.microsoft.com/office/powerpoint/2010/main" val="204886073"/>
      </p:ext>
    </p:extLst>
  </p:cSld>
  <p:clrMap bg1="lt1" tx1="dk1" bg2="lt2" tx2="dk2" accent1="accent1" accent2="accent2" accent3="accent3" accent4="accent4" accent5="accent5" accent6="accent6" hlink="hlink" folHlink="folHlink"/>
  <p:sldLayoutIdLst>
    <p:sldLayoutId id="2147483692" r:id="rId1"/>
    <p:sldLayoutId id="2147483694"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p:cNvSpPr/>
          <p:nvPr userDrawn="1"/>
        </p:nvSpPr>
        <p:spPr>
          <a:xfrm>
            <a:off x="0" y="-520"/>
            <a:ext cx="9144000" cy="764704"/>
          </a:xfrm>
          <a:prstGeom prst="rect">
            <a:avLst/>
          </a:prstGeom>
          <a:solidFill>
            <a:srgbClr val="F2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7548" y="-80348"/>
            <a:ext cx="1297424" cy="869671"/>
          </a:xfrm>
          <a:prstGeom prst="rect">
            <a:avLst/>
          </a:prstGeom>
        </p:spPr>
      </p:pic>
      <p:sp>
        <p:nvSpPr>
          <p:cNvPr id="2" name="Titelplatzhalter 1"/>
          <p:cNvSpPr>
            <a:spLocks noGrp="1"/>
          </p:cNvSpPr>
          <p:nvPr>
            <p:ph type="title"/>
          </p:nvPr>
        </p:nvSpPr>
        <p:spPr>
          <a:xfrm>
            <a:off x="1547664" y="973545"/>
            <a:ext cx="7344814" cy="1267795"/>
          </a:xfrm>
          <a:prstGeom prst="rect">
            <a:avLst/>
          </a:prstGeom>
        </p:spPr>
        <p:txBody>
          <a:bodyPr vert="horz" lIns="91440" tIns="45720" rIns="91440" bIns="45720" rtlCol="0" anchor="t">
            <a:noAutofit/>
          </a:bodyPr>
          <a:lstStyle/>
          <a:p>
            <a:r>
              <a:rPr lang="de-DE" dirty="0" smtClean="0"/>
              <a:t>Titel für Folgefolien</a:t>
            </a:r>
            <a:br>
              <a:rPr lang="de-DE" dirty="0" smtClean="0"/>
            </a:br>
            <a:endParaRPr lang="de-DE" dirty="0"/>
          </a:p>
        </p:txBody>
      </p:sp>
      <p:sp>
        <p:nvSpPr>
          <p:cNvPr id="3" name="Textplatzhalter 2"/>
          <p:cNvSpPr>
            <a:spLocks noGrp="1"/>
          </p:cNvSpPr>
          <p:nvPr>
            <p:ph type="body" idx="1"/>
          </p:nvPr>
        </p:nvSpPr>
        <p:spPr>
          <a:xfrm>
            <a:off x="1547664" y="2312828"/>
            <a:ext cx="7344814" cy="3991656"/>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3" name="Textplatzhalter 9"/>
          <p:cNvSpPr txBox="1">
            <a:spLocks/>
          </p:cNvSpPr>
          <p:nvPr userDrawn="1"/>
        </p:nvSpPr>
        <p:spPr>
          <a:xfrm>
            <a:off x="1516771" y="108526"/>
            <a:ext cx="4135349" cy="58417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InfoDispRegular-Roman" panose="02000506050000020004"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200"/>
              </a:spcBef>
              <a:spcAft>
                <a:spcPts val="0"/>
              </a:spcAft>
            </a:pPr>
            <a:r>
              <a:rPr lang="de-DE" sz="1600" dirty="0" err="1" smtClean="0">
                <a:latin typeface="Roboto Condensed" panose="02000000000000000000" pitchFamily="2" charset="0"/>
                <a:ea typeface="Roboto Condensed" panose="02000000000000000000" pitchFamily="2" charset="0"/>
              </a:rPr>
              <a:t>Lessons</a:t>
            </a:r>
            <a:r>
              <a:rPr lang="de-DE" sz="1600" dirty="0" smtClean="0">
                <a:latin typeface="Roboto Condensed" panose="02000000000000000000" pitchFamily="2" charset="0"/>
                <a:ea typeface="Roboto Condensed" panose="02000000000000000000" pitchFamily="2" charset="0"/>
              </a:rPr>
              <a:t> </a:t>
            </a:r>
            <a:r>
              <a:rPr lang="de-DE" sz="1600" dirty="0" err="1" smtClean="0">
                <a:latin typeface="Roboto Condensed" panose="02000000000000000000" pitchFamily="2" charset="0"/>
                <a:ea typeface="Roboto Condensed" panose="02000000000000000000" pitchFamily="2" charset="0"/>
              </a:rPr>
              <a:t>from</a:t>
            </a:r>
            <a:r>
              <a:rPr lang="de-DE" sz="1600" dirty="0" smtClean="0">
                <a:latin typeface="Roboto Condensed" panose="02000000000000000000" pitchFamily="2" charset="0"/>
                <a:ea typeface="Roboto Condensed" panose="02000000000000000000" pitchFamily="2" charset="0"/>
              </a:rPr>
              <a:t> Online </a:t>
            </a:r>
            <a:r>
              <a:rPr lang="de-DE" sz="1600" dirty="0" err="1" smtClean="0">
                <a:latin typeface="Roboto Condensed" panose="02000000000000000000" pitchFamily="2" charset="0"/>
                <a:ea typeface="Roboto Condensed" panose="02000000000000000000" pitchFamily="2" charset="0"/>
              </a:rPr>
              <a:t>Exhibitions</a:t>
            </a:r>
            <a:endParaRPr lang="de-DE" sz="1600" dirty="0" smtClean="0">
              <a:latin typeface="Roboto Condensed" panose="02000000000000000000" pitchFamily="2" charset="0"/>
              <a:ea typeface="Roboto Condensed" panose="02000000000000000000" pitchFamily="2" charset="0"/>
            </a:endParaRPr>
          </a:p>
          <a:p>
            <a:pPr fontAlgn="auto">
              <a:spcBef>
                <a:spcPts val="200"/>
              </a:spcBef>
              <a:spcAft>
                <a:spcPts val="0"/>
              </a:spcAft>
            </a:pPr>
            <a:r>
              <a:rPr lang="de-DE" sz="1600" i="1" dirty="0" smtClean="0">
                <a:latin typeface="Roboto Condensed" panose="02000000000000000000" pitchFamily="2" charset="0"/>
                <a:ea typeface="Roboto Condensed" panose="02000000000000000000" pitchFamily="2" charset="0"/>
              </a:rPr>
              <a:t>Martin </a:t>
            </a:r>
            <a:r>
              <a:rPr lang="de-DE" sz="1600" i="1" dirty="0" err="1" smtClean="0">
                <a:latin typeface="Roboto Condensed" panose="02000000000000000000" pitchFamily="2" charset="0"/>
                <a:ea typeface="Roboto Condensed" panose="02000000000000000000" pitchFamily="2" charset="0"/>
              </a:rPr>
              <a:t>Siefkes</a:t>
            </a:r>
            <a:r>
              <a:rPr lang="de-DE" sz="1600" i="1" dirty="0" smtClean="0">
                <a:latin typeface="Roboto Condensed" panose="02000000000000000000" pitchFamily="2" charset="0"/>
                <a:ea typeface="Roboto Condensed" panose="02000000000000000000" pitchFamily="2" charset="0"/>
              </a:rPr>
              <a:t>, TU Chemnitz</a:t>
            </a:r>
          </a:p>
        </p:txBody>
      </p:sp>
      <p:cxnSp>
        <p:nvCxnSpPr>
          <p:cNvPr id="15" name="Gerader Verbinder 14"/>
          <p:cNvCxnSpPr/>
          <p:nvPr userDrawn="1"/>
        </p:nvCxnSpPr>
        <p:spPr>
          <a:xfrm>
            <a:off x="1440000" y="126000"/>
            <a:ext cx="0" cy="46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5"/>
          <p:cNvSpPr txBox="1">
            <a:spLocks noChangeArrowheads="1"/>
          </p:cNvSpPr>
          <p:nvPr userDrawn="1"/>
        </p:nvSpPr>
        <p:spPr bwMode="auto">
          <a:xfrm>
            <a:off x="6588224" y="6525345"/>
            <a:ext cx="2339752" cy="334244"/>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800" kern="1200">
                <a:solidFill>
                  <a:schemeClr val="tx1"/>
                </a:solidFill>
                <a:latin typeface="InfoDispRegular-Roman" pitchFamily="2" charset="0"/>
                <a:ea typeface="+mn-ea"/>
                <a:cs typeface="Arial"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defRPr/>
            </a:pPr>
            <a:r>
              <a:rPr lang="de-DE" sz="1400" dirty="0" smtClean="0">
                <a:latin typeface="Roboto Condensed" panose="02000000000000000000" pitchFamily="2" charset="0"/>
                <a:ea typeface="Roboto Condensed" panose="02000000000000000000" pitchFamily="2" charset="0"/>
              </a:rPr>
              <a:t>siefkes.de/en</a:t>
            </a:r>
            <a:endParaRPr lang="de-DE" sz="1400" dirty="0">
              <a:latin typeface="Roboto Condensed" panose="02000000000000000000" pitchFamily="2" charset="0"/>
              <a:ea typeface="Roboto Condensed" panose="02000000000000000000" pitchFamily="2" charset="0"/>
            </a:endParaRPr>
          </a:p>
        </p:txBody>
      </p:sp>
      <p:cxnSp>
        <p:nvCxnSpPr>
          <p:cNvPr id="20" name="Gerader Verbinder 19"/>
          <p:cNvCxnSpPr/>
          <p:nvPr userDrawn="1"/>
        </p:nvCxnSpPr>
        <p:spPr>
          <a:xfrm>
            <a:off x="0" y="6525344"/>
            <a:ext cx="9144000" cy="0"/>
          </a:xfrm>
          <a:prstGeom prst="line">
            <a:avLst/>
          </a:prstGeom>
          <a:ln w="127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sp>
        <p:nvSpPr>
          <p:cNvPr id="21" name="Fußzeilenplatzhalter 4"/>
          <p:cNvSpPr txBox="1">
            <a:spLocks/>
          </p:cNvSpPr>
          <p:nvPr userDrawn="1"/>
        </p:nvSpPr>
        <p:spPr>
          <a:xfrm>
            <a:off x="3491880" y="6526933"/>
            <a:ext cx="3888432" cy="332656"/>
          </a:xfrm>
          <a:prstGeom prst="rect">
            <a:avLst/>
          </a:prstGeom>
        </p:spPr>
        <p:txBody>
          <a:bodyPr/>
          <a:lstStyle>
            <a:defPPr>
              <a:defRPr lang="de-DE"/>
            </a:defPPr>
            <a:lvl1pPr algn="l" rtl="0" fontAlgn="base">
              <a:spcBef>
                <a:spcPct val="0"/>
              </a:spcBef>
              <a:spcAft>
                <a:spcPct val="0"/>
              </a:spcAft>
              <a:defRPr sz="1000" kern="1200" dirty="0" smtClean="0">
                <a:solidFill>
                  <a:schemeClr val="tx1"/>
                </a:solidFill>
                <a:latin typeface="Roboto Condensed" panose="02000000000000000000" pitchFamily="2" charset="0"/>
                <a:ea typeface="Roboto Condensed" panose="02000000000000000000" pitchFamily="2" charset="0"/>
                <a:cs typeface="Arial"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fld id="{72C5D026-0A5E-414E-BDD7-AEAAC7E56A8F}" type="slidenum">
              <a:rPr lang="de-DE" sz="1400" smtClean="0"/>
              <a:pPr algn="ctr">
                <a:defRPr/>
              </a:pPr>
              <a:t>‹Nr.›</a:t>
            </a:fld>
            <a:endParaRPr lang="de-DE" sz="1400" dirty="0"/>
          </a:p>
        </p:txBody>
      </p:sp>
      <p:sp>
        <p:nvSpPr>
          <p:cNvPr id="16" name="Rectangle 4"/>
          <p:cNvSpPr txBox="1">
            <a:spLocks noChangeArrowheads="1"/>
          </p:cNvSpPr>
          <p:nvPr userDrawn="1"/>
        </p:nvSpPr>
        <p:spPr bwMode="auto">
          <a:xfrm>
            <a:off x="235191" y="6525345"/>
            <a:ext cx="3688737" cy="334244"/>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800" kern="1200" dirty="0" smtClean="0">
                <a:solidFill>
                  <a:schemeClr val="tx1"/>
                </a:solidFill>
                <a:latin typeface="InfoDispRegular-Roman" pitchFamily="2" charset="0"/>
                <a:ea typeface="+mn-ea"/>
                <a:cs typeface="Arial"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de-DE" sz="1400" dirty="0" smtClean="0">
                <a:latin typeface="Roboto Condensed" panose="02000000000000000000" pitchFamily="2" charset="0"/>
                <a:ea typeface="Roboto Condensed" panose="02000000000000000000" pitchFamily="2" charset="0"/>
              </a:rPr>
              <a:t>Bremen </a:t>
            </a:r>
            <a:r>
              <a:rPr lang="de-DE" sz="1400" kern="1200" dirty="0" smtClean="0">
                <a:solidFill>
                  <a:schemeClr val="tx1"/>
                </a:solidFill>
                <a:latin typeface="Roboto Condensed" panose="02000000000000000000" pitchFamily="2" charset="0"/>
                <a:ea typeface="Roboto Condensed" panose="02000000000000000000" pitchFamily="2" charset="0"/>
                <a:cs typeface="Arial" charset="0"/>
              </a:rPr>
              <a:t>∙ 22</a:t>
            </a:r>
            <a:r>
              <a:rPr lang="de-DE" sz="1400" dirty="0" smtClean="0">
                <a:latin typeface="Roboto Condensed" panose="02000000000000000000" pitchFamily="2" charset="0"/>
                <a:ea typeface="Roboto Condensed" panose="02000000000000000000" pitchFamily="2" charset="0"/>
              </a:rPr>
              <a:t> </a:t>
            </a:r>
            <a:r>
              <a:rPr lang="de-DE" sz="1400" dirty="0" smtClean="0">
                <a:latin typeface="Roboto Condensed" panose="02000000000000000000" pitchFamily="2" charset="0"/>
                <a:ea typeface="Roboto Condensed" panose="02000000000000000000" pitchFamily="2" charset="0"/>
              </a:rPr>
              <a:t>Sept.</a:t>
            </a:r>
            <a:r>
              <a:rPr lang="de-DE" sz="1400" baseline="0" dirty="0" smtClean="0">
                <a:latin typeface="Roboto Condensed" panose="02000000000000000000" pitchFamily="2" charset="0"/>
                <a:ea typeface="Roboto Condensed" panose="02000000000000000000" pitchFamily="2" charset="0"/>
              </a:rPr>
              <a:t> </a:t>
            </a:r>
            <a:r>
              <a:rPr lang="de-DE" sz="1400" kern="1200" dirty="0" smtClean="0">
                <a:solidFill>
                  <a:schemeClr val="tx1"/>
                </a:solidFill>
                <a:latin typeface="Roboto Condensed" panose="02000000000000000000" pitchFamily="2" charset="0"/>
                <a:ea typeface="Roboto Condensed" panose="02000000000000000000" pitchFamily="2" charset="0"/>
                <a:cs typeface="Arial" charset="0"/>
              </a:rPr>
              <a:t>2017 ∙ Martin </a:t>
            </a:r>
            <a:r>
              <a:rPr lang="de-DE" sz="1400" kern="1200" dirty="0" err="1" smtClean="0">
                <a:solidFill>
                  <a:schemeClr val="tx1"/>
                </a:solidFill>
                <a:latin typeface="Roboto Condensed" panose="02000000000000000000" pitchFamily="2" charset="0"/>
                <a:ea typeface="Roboto Condensed" panose="02000000000000000000" pitchFamily="2" charset="0"/>
                <a:cs typeface="Arial" charset="0"/>
              </a:rPr>
              <a:t>Siefkes</a:t>
            </a:r>
            <a:endParaRPr lang="de-DE" sz="1400" kern="1200" dirty="0">
              <a:solidFill>
                <a:schemeClr val="tx1"/>
              </a:solidFill>
              <a:latin typeface="Roboto Condensed" panose="02000000000000000000" pitchFamily="2" charset="0"/>
              <a:ea typeface="Roboto Condensed" panose="02000000000000000000" pitchFamily="2" charset="0"/>
              <a:cs typeface="Arial" charset="0"/>
            </a:endParaRPr>
          </a:p>
        </p:txBody>
      </p:sp>
    </p:spTree>
    <p:extLst>
      <p:ext uri="{BB962C8B-B14F-4D97-AF65-F5344CB8AC3E}">
        <p14:creationId xmlns:p14="http://schemas.microsoft.com/office/powerpoint/2010/main" val="361275238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62" r:id="rId4"/>
    <p:sldLayoutId id="2147483678" r:id="rId5"/>
    <p:sldLayoutId id="2147483679" r:id="rId6"/>
    <p:sldLayoutId id="2147483680" r:id="rId7"/>
    <p:sldLayoutId id="2147483682"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Roboto Condensed bold" panose="02000000000000000000" pitchFamily="2" charset="0"/>
          <a:ea typeface="Roboto Condensed bold"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Condensed" panose="02000000000000000000" pitchFamily="2" charset="0"/>
          <a:ea typeface="Roboto Condensed"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 name="Rechteck 24"/>
          <p:cNvSpPr/>
          <p:nvPr userDrawn="1"/>
        </p:nvSpPr>
        <p:spPr>
          <a:xfrm>
            <a:off x="0" y="-520"/>
            <a:ext cx="9144000" cy="764704"/>
          </a:xfrm>
          <a:prstGeom prst="rect">
            <a:avLst/>
          </a:prstGeom>
          <a:solidFill>
            <a:srgbClr val="F2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57548" y="-80348"/>
            <a:ext cx="1297424" cy="869671"/>
          </a:xfrm>
          <a:prstGeom prst="rect">
            <a:avLst/>
          </a:prstGeom>
        </p:spPr>
      </p:pic>
      <p:sp>
        <p:nvSpPr>
          <p:cNvPr id="8" name="Titelplatzhalter 1"/>
          <p:cNvSpPr>
            <a:spLocks noGrp="1"/>
          </p:cNvSpPr>
          <p:nvPr>
            <p:ph type="title"/>
          </p:nvPr>
        </p:nvSpPr>
        <p:spPr>
          <a:xfrm>
            <a:off x="251440" y="973545"/>
            <a:ext cx="8641039" cy="1267795"/>
          </a:xfrm>
          <a:prstGeom prst="rect">
            <a:avLst/>
          </a:prstGeom>
        </p:spPr>
        <p:txBody>
          <a:bodyPr vert="horz" lIns="91440" tIns="45720" rIns="91440" bIns="45720" rtlCol="0" anchor="t">
            <a:noAutofit/>
          </a:bodyPr>
          <a:lstStyle/>
          <a:p>
            <a:r>
              <a:rPr lang="de-DE" dirty="0" smtClean="0"/>
              <a:t>Titelmasterformat durch Klicken bearbeiten</a:t>
            </a:r>
            <a:br>
              <a:rPr lang="de-DE" dirty="0" smtClean="0"/>
            </a:br>
            <a:endParaRPr lang="de-DE" dirty="0"/>
          </a:p>
        </p:txBody>
      </p:sp>
      <p:sp>
        <p:nvSpPr>
          <p:cNvPr id="9" name="Textplatzhalter 2"/>
          <p:cNvSpPr>
            <a:spLocks noGrp="1"/>
          </p:cNvSpPr>
          <p:nvPr>
            <p:ph type="body" idx="1"/>
          </p:nvPr>
        </p:nvSpPr>
        <p:spPr>
          <a:xfrm>
            <a:off x="251439" y="2311240"/>
            <a:ext cx="8641039" cy="3993244"/>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p:txBody>
      </p:sp>
      <p:cxnSp>
        <p:nvCxnSpPr>
          <p:cNvPr id="20" name="Gerader Verbinder 19"/>
          <p:cNvCxnSpPr/>
          <p:nvPr userDrawn="1"/>
        </p:nvCxnSpPr>
        <p:spPr>
          <a:xfrm>
            <a:off x="0" y="6525344"/>
            <a:ext cx="9144000" cy="0"/>
          </a:xfrm>
          <a:prstGeom prst="line">
            <a:avLst/>
          </a:prstGeom>
          <a:ln w="127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sp>
        <p:nvSpPr>
          <p:cNvPr id="26" name="Textplatzhalter 9"/>
          <p:cNvSpPr txBox="1">
            <a:spLocks/>
          </p:cNvSpPr>
          <p:nvPr userDrawn="1"/>
        </p:nvSpPr>
        <p:spPr>
          <a:xfrm>
            <a:off x="1516771" y="108526"/>
            <a:ext cx="4135349" cy="58417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InfoDispRegular-Roman" panose="02000506050000020004"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200"/>
              </a:spcBef>
              <a:spcAft>
                <a:spcPts val="0"/>
              </a:spcAft>
            </a:pPr>
            <a:r>
              <a:rPr lang="de-DE" sz="1600" dirty="0" smtClean="0">
                <a:latin typeface="Roboto Condensed" panose="02000000000000000000" pitchFamily="2" charset="0"/>
                <a:ea typeface="Roboto Condensed" panose="02000000000000000000" pitchFamily="2" charset="0"/>
              </a:rPr>
              <a:t>Muster</a:t>
            </a:r>
            <a:r>
              <a:rPr lang="de-DE" sz="1600" baseline="0" dirty="0" smtClean="0">
                <a:latin typeface="Roboto Condensed" panose="02000000000000000000" pitchFamily="2" charset="0"/>
                <a:ea typeface="Roboto Condensed" panose="02000000000000000000" pitchFamily="2" charset="0"/>
              </a:rPr>
              <a:t> </a:t>
            </a:r>
            <a:r>
              <a:rPr lang="de-DE" sz="1600" dirty="0" smtClean="0">
                <a:latin typeface="Roboto Condensed" panose="02000000000000000000" pitchFamily="2" charset="0"/>
                <a:ea typeface="Roboto Condensed" panose="02000000000000000000" pitchFamily="2" charset="0"/>
              </a:rPr>
              <a:t>für Folgefolien</a:t>
            </a:r>
          </a:p>
          <a:p>
            <a:pPr fontAlgn="auto">
              <a:spcBef>
                <a:spcPts val="200"/>
              </a:spcBef>
              <a:spcAft>
                <a:spcPts val="0"/>
              </a:spcAft>
            </a:pPr>
            <a:r>
              <a:rPr lang="de-DE" sz="1600" dirty="0" smtClean="0">
                <a:latin typeface="Roboto Condensed" panose="02000000000000000000" pitchFamily="2" charset="0"/>
                <a:ea typeface="Roboto Condensed" panose="02000000000000000000" pitchFamily="2" charset="0"/>
              </a:rPr>
              <a:t>(Zeile 2)</a:t>
            </a:r>
          </a:p>
        </p:txBody>
      </p:sp>
      <p:cxnSp>
        <p:nvCxnSpPr>
          <p:cNvPr id="28" name="Gerader Verbinder 27"/>
          <p:cNvCxnSpPr/>
          <p:nvPr userDrawn="1"/>
        </p:nvCxnSpPr>
        <p:spPr>
          <a:xfrm>
            <a:off x="1440000" y="126000"/>
            <a:ext cx="0" cy="46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5"/>
          <p:cNvSpPr txBox="1">
            <a:spLocks noChangeArrowheads="1"/>
          </p:cNvSpPr>
          <p:nvPr userDrawn="1"/>
        </p:nvSpPr>
        <p:spPr bwMode="auto">
          <a:xfrm>
            <a:off x="6588224" y="6525345"/>
            <a:ext cx="2339752" cy="334244"/>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800" kern="1200">
                <a:solidFill>
                  <a:schemeClr val="tx1"/>
                </a:solidFill>
                <a:latin typeface="InfoDispRegular-Roman" pitchFamily="2" charset="0"/>
                <a:ea typeface="+mn-ea"/>
                <a:cs typeface="Arial"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defRPr/>
            </a:pPr>
            <a:r>
              <a:rPr lang="de-DE" sz="1400" dirty="0" smtClean="0">
                <a:latin typeface="Roboto Condensed" panose="02000000000000000000" pitchFamily="2" charset="0"/>
                <a:ea typeface="Roboto Condensed" panose="02000000000000000000" pitchFamily="2" charset="0"/>
              </a:rPr>
              <a:t>siefkes.de/en</a:t>
            </a:r>
            <a:endParaRPr lang="de-DE" sz="1400" dirty="0">
              <a:latin typeface="Roboto Condensed" panose="02000000000000000000" pitchFamily="2" charset="0"/>
              <a:ea typeface="Roboto Condensed" panose="02000000000000000000" pitchFamily="2" charset="0"/>
            </a:endParaRPr>
          </a:p>
        </p:txBody>
      </p:sp>
      <p:cxnSp>
        <p:nvCxnSpPr>
          <p:cNvPr id="11" name="Gerader Verbinder 10"/>
          <p:cNvCxnSpPr/>
          <p:nvPr userDrawn="1"/>
        </p:nvCxnSpPr>
        <p:spPr>
          <a:xfrm>
            <a:off x="0" y="6525344"/>
            <a:ext cx="9144000" cy="0"/>
          </a:xfrm>
          <a:prstGeom prst="line">
            <a:avLst/>
          </a:prstGeom>
          <a:ln w="127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sp>
        <p:nvSpPr>
          <p:cNvPr id="12" name="Fußzeilenplatzhalter 4"/>
          <p:cNvSpPr txBox="1">
            <a:spLocks/>
          </p:cNvSpPr>
          <p:nvPr userDrawn="1"/>
        </p:nvSpPr>
        <p:spPr>
          <a:xfrm>
            <a:off x="3491880" y="6526933"/>
            <a:ext cx="3888432" cy="332656"/>
          </a:xfrm>
          <a:prstGeom prst="rect">
            <a:avLst/>
          </a:prstGeom>
        </p:spPr>
        <p:txBody>
          <a:bodyPr/>
          <a:lstStyle>
            <a:defPPr>
              <a:defRPr lang="de-DE"/>
            </a:defPPr>
            <a:lvl1pPr algn="l" rtl="0" fontAlgn="base">
              <a:spcBef>
                <a:spcPct val="0"/>
              </a:spcBef>
              <a:spcAft>
                <a:spcPct val="0"/>
              </a:spcAft>
              <a:defRPr sz="1000" kern="1200" dirty="0" smtClean="0">
                <a:solidFill>
                  <a:schemeClr val="tx1"/>
                </a:solidFill>
                <a:latin typeface="Roboto Condensed" panose="02000000000000000000" pitchFamily="2" charset="0"/>
                <a:ea typeface="Roboto Condensed" panose="02000000000000000000" pitchFamily="2" charset="0"/>
                <a:cs typeface="Arial"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fld id="{72C5D026-0A5E-414E-BDD7-AEAAC7E56A8F}" type="slidenum">
              <a:rPr lang="de-DE" sz="1400" smtClean="0"/>
              <a:pPr algn="ctr">
                <a:defRPr/>
              </a:pPr>
              <a:t>‹Nr.›</a:t>
            </a:fld>
            <a:endParaRPr lang="de-DE" sz="1400" dirty="0"/>
          </a:p>
        </p:txBody>
      </p:sp>
      <p:sp>
        <p:nvSpPr>
          <p:cNvPr id="13" name="Rectangle 4"/>
          <p:cNvSpPr txBox="1">
            <a:spLocks noChangeArrowheads="1"/>
          </p:cNvSpPr>
          <p:nvPr userDrawn="1"/>
        </p:nvSpPr>
        <p:spPr bwMode="auto">
          <a:xfrm>
            <a:off x="235191" y="6525345"/>
            <a:ext cx="3688737" cy="334244"/>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800" kern="1200" dirty="0" smtClean="0">
                <a:solidFill>
                  <a:schemeClr val="tx1"/>
                </a:solidFill>
                <a:latin typeface="InfoDispRegular-Roman" pitchFamily="2" charset="0"/>
                <a:ea typeface="+mn-ea"/>
                <a:cs typeface="Arial"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de-DE" sz="1400" dirty="0" smtClean="0">
                <a:latin typeface="Roboto Condensed" panose="02000000000000000000" pitchFamily="2" charset="0"/>
                <a:ea typeface="Roboto Condensed" panose="02000000000000000000" pitchFamily="2" charset="0"/>
              </a:rPr>
              <a:t>Bremen</a:t>
            </a:r>
            <a:r>
              <a:rPr lang="de-DE" sz="1400" kern="1200" dirty="0" smtClean="0">
                <a:solidFill>
                  <a:schemeClr val="tx1"/>
                </a:solidFill>
                <a:latin typeface="Roboto Condensed" panose="02000000000000000000" pitchFamily="2" charset="0"/>
                <a:ea typeface="Roboto Condensed" panose="02000000000000000000" pitchFamily="2" charset="0"/>
                <a:cs typeface="Arial" charset="0"/>
              </a:rPr>
              <a:t> ∙ 22 </a:t>
            </a:r>
            <a:r>
              <a:rPr lang="de-DE" sz="1400" kern="1200" dirty="0" smtClean="0">
                <a:solidFill>
                  <a:schemeClr val="tx1"/>
                </a:solidFill>
                <a:latin typeface="Roboto Condensed" panose="02000000000000000000" pitchFamily="2" charset="0"/>
                <a:ea typeface="Roboto Condensed" panose="02000000000000000000" pitchFamily="2" charset="0"/>
                <a:cs typeface="Arial" charset="0"/>
              </a:rPr>
              <a:t>Sept. </a:t>
            </a:r>
            <a:r>
              <a:rPr lang="de-DE" sz="1400" dirty="0" smtClean="0">
                <a:latin typeface="Roboto Condensed" panose="02000000000000000000" pitchFamily="2" charset="0"/>
                <a:ea typeface="Roboto Condensed" panose="02000000000000000000" pitchFamily="2" charset="0"/>
              </a:rPr>
              <a:t>2017</a:t>
            </a:r>
            <a:r>
              <a:rPr lang="de-DE" sz="1400" kern="1200" dirty="0" smtClean="0">
                <a:solidFill>
                  <a:schemeClr val="tx1"/>
                </a:solidFill>
                <a:latin typeface="Roboto Condensed" panose="02000000000000000000" pitchFamily="2" charset="0"/>
                <a:ea typeface="Roboto Condensed" panose="02000000000000000000" pitchFamily="2" charset="0"/>
                <a:cs typeface="Arial" charset="0"/>
              </a:rPr>
              <a:t> ∙ Martin </a:t>
            </a:r>
            <a:r>
              <a:rPr lang="de-DE" sz="1400" kern="1200" dirty="0" err="1" smtClean="0">
                <a:solidFill>
                  <a:schemeClr val="tx1"/>
                </a:solidFill>
                <a:latin typeface="Roboto Condensed" panose="02000000000000000000" pitchFamily="2" charset="0"/>
                <a:ea typeface="Roboto Condensed" panose="02000000000000000000" pitchFamily="2" charset="0"/>
                <a:cs typeface="Arial" charset="0"/>
              </a:rPr>
              <a:t>Siefkes</a:t>
            </a:r>
            <a:endParaRPr lang="de-DE" sz="1400" kern="1200" dirty="0">
              <a:solidFill>
                <a:schemeClr val="tx1"/>
              </a:solidFill>
              <a:latin typeface="Roboto Condensed" panose="02000000000000000000" pitchFamily="2" charset="0"/>
              <a:ea typeface="Roboto Condensed" panose="02000000000000000000" pitchFamily="2" charset="0"/>
              <a:cs typeface="Arial" charset="0"/>
            </a:endParaRPr>
          </a:p>
        </p:txBody>
      </p:sp>
    </p:spTree>
    <p:extLst>
      <p:ext uri="{BB962C8B-B14F-4D97-AF65-F5344CB8AC3E}">
        <p14:creationId xmlns:p14="http://schemas.microsoft.com/office/powerpoint/2010/main" val="7553130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7"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Roboto Condensed bold" panose="02000000000000000000" pitchFamily="2" charset="0"/>
          <a:ea typeface="Roboto Condensed bold"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Condensed" panose="02000000000000000000" pitchFamily="2" charset="0"/>
          <a:ea typeface="Roboto Condensed"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cholar.library.miami.edu/miamitheater"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exhibits.lib.udel.edu/exhibits/show/animalvegetablemineral"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norman.hrc.utexas.edu/bookshopdoor/home.cfm#1"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gesten-im-museum.de/home/en/" TargetMode="External"/><Relationship Id="rId2" Type="http://schemas.openxmlformats.org/officeDocument/2006/relationships/hyperlink" Target="http://www.manuact.org/en/"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rbms.info/committees/exhibition_award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library.si.edu/exhibition/fantastic-world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hcl.harvard.edu/libraries/loebmusic/exhibitions/solti/"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brown.edu/Facilities/John_Carter_Brown_Library/exhibitions/sugar/index.htm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hcl.harvard.edu/libraries/loebmusic/exhibitions/solti/" TargetMode="External"/><Relationship Id="rId2" Type="http://schemas.openxmlformats.org/officeDocument/2006/relationships/hyperlink" Target="http://www.magnus-hirschfeld.de/institut/" TargetMode="External"/><Relationship Id="rId1" Type="http://schemas.openxmlformats.org/officeDocument/2006/relationships/slideLayout" Target="../slideLayouts/slideLayout3.xml"/><Relationship Id="rId5" Type="http://schemas.openxmlformats.org/officeDocument/2006/relationships/hyperlink" Target="http://www.amsterdam360.com/panos/rijksmuseum" TargetMode="External"/><Relationship Id="rId4" Type="http://schemas.openxmlformats.org/officeDocument/2006/relationships/hyperlink" Target="http://kuenste-im-exil.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Facing</a:t>
            </a:r>
            <a:r>
              <a:rPr lang="de-DE" dirty="0" smtClean="0"/>
              <a:t> </a:t>
            </a:r>
            <a:r>
              <a:rPr lang="de-DE" dirty="0" err="1" smtClean="0"/>
              <a:t>Up</a:t>
            </a:r>
            <a:r>
              <a:rPr lang="de-DE" dirty="0" smtClean="0"/>
              <a:t> </a:t>
            </a:r>
            <a:r>
              <a:rPr lang="de-DE" dirty="0" err="1" smtClean="0"/>
              <a:t>to</a:t>
            </a:r>
            <a:r>
              <a:rPr lang="de-DE" dirty="0" smtClean="0"/>
              <a:t> </a:t>
            </a:r>
            <a:r>
              <a:rPr lang="de-DE" dirty="0" err="1" smtClean="0"/>
              <a:t>the</a:t>
            </a:r>
            <a:r>
              <a:rPr lang="de-DE" dirty="0" smtClean="0"/>
              <a:t> </a:t>
            </a:r>
            <a:r>
              <a:rPr lang="de-DE" dirty="0" err="1" smtClean="0"/>
              <a:t>Complexity</a:t>
            </a:r>
            <a:r>
              <a:rPr lang="de-DE" dirty="0" smtClean="0"/>
              <a:t>: </a:t>
            </a:r>
            <a:br>
              <a:rPr lang="de-DE" dirty="0" smtClean="0"/>
            </a:br>
            <a:r>
              <a:rPr lang="de-DE" dirty="0" err="1" smtClean="0"/>
              <a:t>Lessons</a:t>
            </a:r>
            <a:r>
              <a:rPr lang="de-DE" dirty="0" smtClean="0"/>
              <a:t> </a:t>
            </a:r>
            <a:r>
              <a:rPr lang="de-DE" dirty="0" err="1" smtClean="0"/>
              <a:t>From</a:t>
            </a:r>
            <a:r>
              <a:rPr lang="de-DE" dirty="0" smtClean="0"/>
              <a:t> Online </a:t>
            </a:r>
            <a:r>
              <a:rPr lang="de-DE" dirty="0" err="1" smtClean="0"/>
              <a:t>Exhibitions</a:t>
            </a:r>
            <a:endParaRPr lang="de-DE" dirty="0"/>
          </a:p>
        </p:txBody>
      </p:sp>
      <p:sp>
        <p:nvSpPr>
          <p:cNvPr id="9" name="Textfeld 8"/>
          <p:cNvSpPr txBox="1"/>
          <p:nvPr/>
        </p:nvSpPr>
        <p:spPr>
          <a:xfrm>
            <a:off x="2580581" y="3495043"/>
            <a:ext cx="1728192" cy="946293"/>
          </a:xfrm>
          <a:prstGeom prst="rect">
            <a:avLst/>
          </a:prstGeom>
          <a:noFill/>
        </p:spPr>
        <p:txBody>
          <a:bodyPr wrap="square" rtlCol="0">
            <a:spAutoFit/>
          </a:bodyPr>
          <a:lstStyle/>
          <a:p>
            <a:r>
              <a:rPr lang="de-DE" sz="1200" dirty="0" smtClean="0">
                <a:solidFill>
                  <a:srgbClr val="00B0F0"/>
                </a:solidFill>
              </a:rPr>
              <a:t>Die Gestaltung der Bild- und Textfläche ist frei.</a:t>
            </a:r>
            <a:endParaRPr lang="de-DE" sz="1200" dirty="0">
              <a:solidFill>
                <a:srgbClr val="00B0F0"/>
              </a:solidFill>
            </a:endParaRPr>
          </a:p>
        </p:txBody>
      </p:sp>
      <p:sp>
        <p:nvSpPr>
          <p:cNvPr id="11" name="Textfeld 10"/>
          <p:cNvSpPr txBox="1"/>
          <p:nvPr/>
        </p:nvSpPr>
        <p:spPr>
          <a:xfrm>
            <a:off x="0" y="1"/>
            <a:ext cx="2411760" cy="276999"/>
          </a:xfrm>
          <a:prstGeom prst="rect">
            <a:avLst/>
          </a:prstGeom>
          <a:noFill/>
        </p:spPr>
        <p:txBody>
          <a:bodyPr wrap="square" rtlCol="0">
            <a:spAutoFit/>
          </a:bodyPr>
          <a:lstStyle/>
          <a:p>
            <a:r>
              <a:rPr lang="de-DE" sz="1200" b="1" dirty="0" smtClean="0">
                <a:solidFill>
                  <a:srgbClr val="00B0F0"/>
                </a:solidFill>
              </a:rPr>
              <a:t>Startseite</a:t>
            </a:r>
            <a:r>
              <a:rPr lang="de-DE" sz="1200" dirty="0" smtClean="0">
                <a:solidFill>
                  <a:srgbClr val="00B0F0"/>
                </a:solidFill>
              </a:rPr>
              <a:t>, mit Logo, ohne Bild</a:t>
            </a:r>
            <a:endParaRPr lang="de-DE" sz="1200" dirty="0">
              <a:solidFill>
                <a:srgbClr val="00B0F0"/>
              </a:solidFill>
            </a:endParaRPr>
          </a:p>
        </p:txBody>
      </p:sp>
      <p:pic>
        <p:nvPicPr>
          <p:cNvPr id="12" name="Inhaltsplatzhalter 11"/>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604440" y="3092450"/>
            <a:ext cx="6233820" cy="3211513"/>
          </a:xfrm>
        </p:spPr>
      </p:pic>
    </p:spTree>
    <p:extLst>
      <p:ext uri="{BB962C8B-B14F-4D97-AF65-F5344CB8AC3E}">
        <p14:creationId xmlns:p14="http://schemas.microsoft.com/office/powerpoint/2010/main" val="1697136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en-GB" dirty="0" smtClean="0"/>
              <a:t>Online Exhibitions as Multimodal Artefacts</a:t>
            </a:r>
            <a:endParaRPr lang="en-GB" dirty="0"/>
          </a:p>
        </p:txBody>
      </p:sp>
      <p:sp>
        <p:nvSpPr>
          <p:cNvPr id="4" name="Textplatzhalter 3"/>
          <p:cNvSpPr>
            <a:spLocks noGrp="1"/>
          </p:cNvSpPr>
          <p:nvPr>
            <p:ph type="body" idx="4294967295"/>
          </p:nvPr>
        </p:nvSpPr>
        <p:spPr>
          <a:xfrm>
            <a:off x="1491278" y="2276872"/>
            <a:ext cx="7388030" cy="4392488"/>
          </a:xfrm>
        </p:spPr>
        <p:txBody>
          <a:bodyPr>
            <a:normAutofit fontScale="85000" lnSpcReduction="20000"/>
          </a:bodyPr>
          <a:lstStyle/>
          <a:p>
            <a:r>
              <a:rPr lang="en-US" dirty="0"/>
              <a:t>Very high </a:t>
            </a:r>
            <a:r>
              <a:rPr lang="en-US" dirty="0">
                <a:solidFill>
                  <a:schemeClr val="accent6">
                    <a:lumMod val="75000"/>
                  </a:schemeClr>
                </a:solidFill>
              </a:rPr>
              <a:t>complexity</a:t>
            </a:r>
          </a:p>
          <a:p>
            <a:pPr lvl="1"/>
            <a:r>
              <a:rPr lang="en-US" dirty="0"/>
              <a:t>Variety of </a:t>
            </a:r>
            <a:r>
              <a:rPr lang="en-US" dirty="0">
                <a:solidFill>
                  <a:schemeClr val="accent6">
                    <a:lumMod val="75000"/>
                  </a:schemeClr>
                </a:solidFill>
              </a:rPr>
              <a:t>semiotic </a:t>
            </a:r>
            <a:r>
              <a:rPr lang="en-US" dirty="0" smtClean="0">
                <a:solidFill>
                  <a:schemeClr val="accent6">
                    <a:lumMod val="75000"/>
                  </a:schemeClr>
                </a:solidFill>
              </a:rPr>
              <a:t>resources</a:t>
            </a:r>
            <a:r>
              <a:rPr lang="en-US" dirty="0" smtClean="0"/>
              <a:t>: images, videos</a:t>
            </a:r>
            <a:r>
              <a:rPr lang="en-US" dirty="0"/>
              <a:t>, interactive </a:t>
            </a:r>
            <a:r>
              <a:rPr lang="en-US" dirty="0" smtClean="0"/>
              <a:t>elements, virtual </a:t>
            </a:r>
            <a:r>
              <a:rPr lang="en-US" dirty="0"/>
              <a:t>reality elements</a:t>
            </a:r>
          </a:p>
          <a:p>
            <a:pPr lvl="1"/>
            <a:r>
              <a:rPr lang="en-US" dirty="0" smtClean="0"/>
              <a:t>Young genre </a:t>
            </a:r>
            <a:r>
              <a:rPr lang="en-US" dirty="0" smtClean="0">
                <a:latin typeface="Times New Roman" panose="02020603050405020304" pitchFamily="18" charset="0"/>
                <a:cs typeface="Times New Roman" panose="02020603050405020304" pitchFamily="18" charset="0"/>
              </a:rPr>
              <a:t>→</a:t>
            </a:r>
            <a:r>
              <a:rPr lang="en-US" dirty="0" smtClean="0"/>
              <a:t> low </a:t>
            </a:r>
            <a:r>
              <a:rPr lang="en-US" dirty="0"/>
              <a:t>degree of </a:t>
            </a:r>
            <a:r>
              <a:rPr lang="en-US" dirty="0" smtClean="0">
                <a:solidFill>
                  <a:schemeClr val="accent6">
                    <a:lumMod val="75000"/>
                  </a:schemeClr>
                </a:solidFill>
              </a:rPr>
              <a:t>conventionalization</a:t>
            </a:r>
            <a:r>
              <a:rPr lang="en-US" dirty="0" smtClean="0"/>
              <a:t>, quite </a:t>
            </a:r>
            <a:r>
              <a:rPr lang="en-US" dirty="0" smtClean="0"/>
              <a:t>diverse </a:t>
            </a:r>
            <a:r>
              <a:rPr lang="en-US" dirty="0" smtClean="0"/>
              <a:t>designs</a:t>
            </a:r>
            <a:endParaRPr lang="en-US" dirty="0"/>
          </a:p>
          <a:p>
            <a:pPr lvl="1"/>
            <a:r>
              <a:rPr lang="en-US" dirty="0" smtClean="0"/>
              <a:t>Internal </a:t>
            </a:r>
            <a:r>
              <a:rPr lang="en-US" dirty="0"/>
              <a:t>and </a:t>
            </a:r>
            <a:r>
              <a:rPr lang="en-US" dirty="0" smtClean="0"/>
              <a:t>external </a:t>
            </a:r>
            <a:r>
              <a:rPr lang="en-US" dirty="0">
                <a:solidFill>
                  <a:schemeClr val="accent6">
                    <a:lumMod val="75000"/>
                  </a:schemeClr>
                </a:solidFill>
              </a:rPr>
              <a:t>links</a:t>
            </a:r>
            <a:r>
              <a:rPr lang="en-US" dirty="0" smtClean="0"/>
              <a:t>, 3D elements, </a:t>
            </a:r>
            <a:r>
              <a:rPr lang="en-US" dirty="0" err="1" smtClean="0"/>
              <a:t>Geobrowsers</a:t>
            </a:r>
            <a:r>
              <a:rPr lang="en-US" dirty="0"/>
              <a:t>, …</a:t>
            </a:r>
          </a:p>
          <a:p>
            <a:pPr lvl="1"/>
            <a:r>
              <a:rPr lang="en-US" dirty="0"/>
              <a:t>Which </a:t>
            </a:r>
            <a:r>
              <a:rPr lang="en-US" dirty="0">
                <a:solidFill>
                  <a:schemeClr val="accent6">
                    <a:lumMod val="75000"/>
                  </a:schemeClr>
                </a:solidFill>
              </a:rPr>
              <a:t>intermodal </a:t>
            </a:r>
            <a:r>
              <a:rPr lang="en-US" dirty="0" smtClean="0">
                <a:solidFill>
                  <a:schemeClr val="accent6">
                    <a:lumMod val="75000"/>
                  </a:schemeClr>
                </a:solidFill>
              </a:rPr>
              <a:t>relations </a:t>
            </a:r>
            <a:r>
              <a:rPr lang="en-US" dirty="0"/>
              <a:t>(e.g. image-text) should be considered</a:t>
            </a:r>
            <a:r>
              <a:rPr lang="en-US" dirty="0" smtClean="0"/>
              <a:t>?</a:t>
            </a:r>
          </a:p>
          <a:p>
            <a:pPr lvl="1"/>
            <a:r>
              <a:rPr lang="en-US" dirty="0"/>
              <a:t>Should underlying structures (e.g. database functions) be considered</a:t>
            </a:r>
            <a:r>
              <a:rPr lang="en-US" dirty="0" smtClean="0"/>
              <a:t>?</a:t>
            </a:r>
            <a:endParaRPr lang="en-US" dirty="0"/>
          </a:p>
          <a:p>
            <a:r>
              <a:rPr lang="en-US" dirty="0" smtClean="0"/>
              <a:t>Layers of meaning</a:t>
            </a:r>
          </a:p>
          <a:p>
            <a:pPr lvl="1"/>
            <a:r>
              <a:rPr lang="en-US" dirty="0"/>
              <a:t>Exhibited artefacts already possess </a:t>
            </a:r>
            <a:r>
              <a:rPr lang="en-US" dirty="0" smtClean="0">
                <a:solidFill>
                  <a:schemeClr val="accent6">
                    <a:lumMod val="75000"/>
                  </a:schemeClr>
                </a:solidFill>
              </a:rPr>
              <a:t>meanings </a:t>
            </a:r>
            <a:r>
              <a:rPr lang="en-US" dirty="0" smtClean="0"/>
              <a:t>in a culture (</a:t>
            </a:r>
            <a:r>
              <a:rPr lang="en-US" dirty="0" err="1" smtClean="0"/>
              <a:t>Siefkes</a:t>
            </a:r>
            <a:r>
              <a:rPr lang="en-US" dirty="0" smtClean="0"/>
              <a:t> 2015 on the “semantics of artefacts”)</a:t>
            </a:r>
            <a:endParaRPr lang="en-US" dirty="0"/>
          </a:p>
          <a:p>
            <a:pPr lvl="1"/>
            <a:r>
              <a:rPr lang="en-US" dirty="0" smtClean="0">
                <a:solidFill>
                  <a:schemeClr val="accent6">
                    <a:lumMod val="75000"/>
                  </a:schemeClr>
                </a:solidFill>
              </a:rPr>
              <a:t>Curation</a:t>
            </a:r>
            <a:r>
              <a:rPr lang="en-US" dirty="0" smtClean="0"/>
              <a:t>: </a:t>
            </a:r>
            <a:r>
              <a:rPr lang="en-US" dirty="0" smtClean="0"/>
              <a:t>Curators select </a:t>
            </a:r>
            <a:r>
              <a:rPr lang="en-US" dirty="0"/>
              <a:t>artefacts (often as </a:t>
            </a:r>
            <a:r>
              <a:rPr lang="en-US" dirty="0" smtClean="0"/>
              <a:t>exemplifications </a:t>
            </a:r>
            <a:r>
              <a:rPr lang="en-US" dirty="0"/>
              <a:t>for larger contexts, e.g. artistic traditions) and arrange </a:t>
            </a:r>
            <a:r>
              <a:rPr lang="en-US" dirty="0" smtClean="0"/>
              <a:t>them</a:t>
            </a:r>
            <a:endParaRPr lang="en-US" dirty="0"/>
          </a:p>
          <a:p>
            <a:pPr lvl="1"/>
            <a:r>
              <a:rPr lang="en-US" dirty="0"/>
              <a:t>Additional meanings are added through descriptions, labels etc.</a:t>
            </a:r>
          </a:p>
          <a:p>
            <a:pPr lvl="1"/>
            <a:r>
              <a:rPr lang="en-US" dirty="0" smtClean="0"/>
              <a:t>Spatial arrangement, storytelling, and framing of topics adds further meaning</a:t>
            </a:r>
          </a:p>
          <a:p>
            <a:r>
              <a:rPr lang="en-US" dirty="0" smtClean="0"/>
              <a:t>But </a:t>
            </a:r>
            <a:r>
              <a:rPr lang="en-US" dirty="0">
                <a:solidFill>
                  <a:schemeClr val="accent6">
                    <a:lumMod val="75000"/>
                  </a:schemeClr>
                </a:solidFill>
              </a:rPr>
              <a:t>what is </a:t>
            </a:r>
            <a:r>
              <a:rPr lang="en-US" dirty="0" smtClean="0">
                <a:solidFill>
                  <a:schemeClr val="accent6">
                    <a:lumMod val="75000"/>
                  </a:schemeClr>
                </a:solidFill>
              </a:rPr>
              <a:t>relevant</a:t>
            </a:r>
            <a:r>
              <a:rPr lang="en-US" dirty="0" smtClean="0"/>
              <a:t>?</a:t>
            </a:r>
          </a:p>
          <a:p>
            <a:pPr lvl="1"/>
            <a:r>
              <a:rPr lang="en-US" dirty="0" smtClean="0"/>
              <a:t>Hypotheses determine what is chosen for annotation</a:t>
            </a:r>
            <a:endParaRPr lang="de-DE" dirty="0"/>
          </a:p>
          <a:p>
            <a:pPr marL="457200" lvl="1" indent="0">
              <a:buNone/>
            </a:pPr>
            <a:endParaRPr lang="en-GB" dirty="0" smtClean="0"/>
          </a:p>
        </p:txBody>
      </p:sp>
      <p:sp>
        <p:nvSpPr>
          <p:cNvPr id="5" name="Bildplatzhalter 4"/>
          <p:cNvSpPr>
            <a:spLocks noGrp="1"/>
          </p:cNvSpPr>
          <p:nvPr>
            <p:ph type="pic" sz="quarter" idx="10"/>
          </p:nvPr>
        </p:nvSpPr>
        <p:spPr/>
      </p:sp>
      <p:sp>
        <p:nvSpPr>
          <p:cNvPr id="6" name="Textfeld 5"/>
          <p:cNvSpPr txBox="1"/>
          <p:nvPr/>
        </p:nvSpPr>
        <p:spPr>
          <a:xfrm>
            <a:off x="0" y="1"/>
            <a:ext cx="1763688" cy="276999"/>
          </a:xfrm>
          <a:prstGeom prst="rect">
            <a:avLst/>
          </a:prstGeom>
          <a:noFill/>
        </p:spPr>
        <p:txBody>
          <a:bodyPr wrap="square" rtlCol="0">
            <a:spAutoFit/>
          </a:bodyPr>
          <a:lstStyle/>
          <a:p>
            <a:r>
              <a:rPr lang="de-DE" sz="1200" b="1" dirty="0" smtClean="0">
                <a:solidFill>
                  <a:srgbClr val="00B0F0"/>
                </a:solidFill>
              </a:rPr>
              <a:t>Folgeseiten</a:t>
            </a:r>
            <a:r>
              <a:rPr lang="de-DE" sz="1200" dirty="0" smtClean="0">
                <a:solidFill>
                  <a:srgbClr val="00B0F0"/>
                </a:solidFill>
              </a:rPr>
              <a:t>, mit Logo</a:t>
            </a:r>
            <a:endParaRPr lang="de-DE" sz="1200" dirty="0">
              <a:solidFill>
                <a:srgbClr val="00B0F0"/>
              </a:solidFill>
            </a:endParaRPr>
          </a:p>
        </p:txBody>
      </p:sp>
    </p:spTree>
    <p:extLst>
      <p:ext uri="{BB962C8B-B14F-4D97-AF65-F5344CB8AC3E}">
        <p14:creationId xmlns:p14="http://schemas.microsoft.com/office/powerpoint/2010/main" val="2351792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en-GB" dirty="0" smtClean="0"/>
              <a:t>Genre-Specific Characteristics of Online Exhibitions</a:t>
            </a:r>
            <a:endParaRPr lang="en-GB" dirty="0"/>
          </a:p>
        </p:txBody>
      </p:sp>
      <p:sp>
        <p:nvSpPr>
          <p:cNvPr id="4" name="Textplatzhalter 3"/>
          <p:cNvSpPr>
            <a:spLocks noGrp="1"/>
          </p:cNvSpPr>
          <p:nvPr>
            <p:ph type="body" idx="4294967295"/>
          </p:nvPr>
        </p:nvSpPr>
        <p:spPr>
          <a:xfrm>
            <a:off x="1491278" y="2348880"/>
            <a:ext cx="7388030" cy="3811588"/>
          </a:xfrm>
        </p:spPr>
        <p:txBody>
          <a:bodyPr>
            <a:normAutofit/>
          </a:bodyPr>
          <a:lstStyle/>
          <a:p>
            <a:pPr marL="0" indent="0">
              <a:buNone/>
            </a:pPr>
            <a:r>
              <a:rPr lang="en-GB" dirty="0" smtClean="0"/>
              <a:t>What makes an (online) exhibition an exhibition? This is by no means obvious!</a:t>
            </a:r>
          </a:p>
          <a:p>
            <a:r>
              <a:rPr lang="en-GB" dirty="0" smtClean="0">
                <a:solidFill>
                  <a:schemeClr val="accent1">
                    <a:lumMod val="75000"/>
                  </a:schemeClr>
                </a:solidFill>
              </a:rPr>
              <a:t>Curation</a:t>
            </a:r>
            <a:r>
              <a:rPr lang="en-GB" dirty="0" smtClean="0"/>
              <a:t>: selection by implicit or explicit criteria</a:t>
            </a:r>
            <a:endParaRPr lang="en-GB" dirty="0"/>
          </a:p>
          <a:p>
            <a:r>
              <a:rPr lang="en-GB" dirty="0" smtClean="0">
                <a:solidFill>
                  <a:schemeClr val="accent1">
                    <a:lumMod val="75000"/>
                  </a:schemeClr>
                </a:solidFill>
              </a:rPr>
              <a:t>‘Storytelling’</a:t>
            </a:r>
            <a:r>
              <a:rPr lang="en-GB" dirty="0" smtClean="0"/>
              <a:t>: </a:t>
            </a:r>
            <a:r>
              <a:rPr lang="en-GB" dirty="0" smtClean="0"/>
              <a:t>Arrangement intended </a:t>
            </a:r>
            <a:r>
              <a:rPr lang="en-GB" dirty="0" smtClean="0"/>
              <a:t>to mirror </a:t>
            </a:r>
            <a:r>
              <a:rPr lang="en-GB" dirty="0" smtClean="0">
                <a:solidFill>
                  <a:schemeClr val="accent1">
                    <a:lumMod val="75000"/>
                  </a:schemeClr>
                </a:solidFill>
              </a:rPr>
              <a:t>spatial arrangements</a:t>
            </a:r>
            <a:r>
              <a:rPr lang="en-GB" dirty="0">
                <a:solidFill>
                  <a:schemeClr val="accent1">
                    <a:lumMod val="75000"/>
                  </a:schemeClr>
                </a:solidFill>
              </a:rPr>
              <a:t> </a:t>
            </a:r>
            <a:r>
              <a:rPr lang="en-GB" dirty="0" smtClean="0"/>
              <a:t>of traditional exhibitions</a:t>
            </a:r>
            <a:endParaRPr lang="en-GB" dirty="0" smtClean="0">
              <a:solidFill>
                <a:srgbClr val="E53517"/>
              </a:solidFill>
            </a:endParaRPr>
          </a:p>
          <a:p>
            <a:r>
              <a:rPr lang="en-GB" dirty="0" smtClean="0">
                <a:solidFill>
                  <a:schemeClr val="accent1">
                    <a:lumMod val="75000"/>
                  </a:schemeClr>
                </a:solidFill>
              </a:rPr>
              <a:t>Storytelling </a:t>
            </a:r>
            <a:r>
              <a:rPr lang="en-GB" dirty="0" smtClean="0"/>
              <a:t>/ dramaturgy / </a:t>
            </a:r>
            <a:r>
              <a:rPr lang="en-GB" dirty="0" smtClean="0">
                <a:solidFill>
                  <a:schemeClr val="accent1">
                    <a:lumMod val="75000"/>
                  </a:schemeClr>
                </a:solidFill>
              </a:rPr>
              <a:t>narrative</a:t>
            </a:r>
            <a:endParaRPr lang="en-GB" dirty="0" smtClean="0"/>
          </a:p>
          <a:p>
            <a:r>
              <a:rPr lang="en-GB" dirty="0" smtClean="0"/>
              <a:t>Exhibition </a:t>
            </a:r>
            <a:r>
              <a:rPr lang="en-GB" dirty="0" smtClean="0">
                <a:solidFill>
                  <a:schemeClr val="accent1">
                    <a:lumMod val="75000"/>
                  </a:schemeClr>
                </a:solidFill>
              </a:rPr>
              <a:t>design</a:t>
            </a:r>
            <a:r>
              <a:rPr lang="en-GB" dirty="0" smtClean="0"/>
              <a:t> (aesthetic qualities, typography etc.)</a:t>
            </a:r>
          </a:p>
          <a:p>
            <a:r>
              <a:rPr lang="en-GB" dirty="0" smtClean="0">
                <a:solidFill>
                  <a:schemeClr val="accent1">
                    <a:lumMod val="75000"/>
                  </a:schemeClr>
                </a:solidFill>
              </a:rPr>
              <a:t>Interactive</a:t>
            </a:r>
            <a:r>
              <a:rPr lang="en-GB" dirty="0" smtClean="0"/>
              <a:t> properties?</a:t>
            </a:r>
            <a:endParaRPr lang="en-GB" dirty="0"/>
          </a:p>
        </p:txBody>
      </p:sp>
      <p:sp>
        <p:nvSpPr>
          <p:cNvPr id="5" name="Bildplatzhalter 4"/>
          <p:cNvSpPr>
            <a:spLocks noGrp="1"/>
          </p:cNvSpPr>
          <p:nvPr>
            <p:ph type="pic" sz="quarter" idx="10"/>
          </p:nvPr>
        </p:nvSpPr>
        <p:spPr/>
      </p:sp>
      <p:sp>
        <p:nvSpPr>
          <p:cNvPr id="6" name="Textfeld 5"/>
          <p:cNvSpPr txBox="1"/>
          <p:nvPr/>
        </p:nvSpPr>
        <p:spPr>
          <a:xfrm>
            <a:off x="0" y="1"/>
            <a:ext cx="1763688" cy="276999"/>
          </a:xfrm>
          <a:prstGeom prst="rect">
            <a:avLst/>
          </a:prstGeom>
          <a:noFill/>
        </p:spPr>
        <p:txBody>
          <a:bodyPr wrap="square" rtlCol="0">
            <a:spAutoFit/>
          </a:bodyPr>
          <a:lstStyle/>
          <a:p>
            <a:r>
              <a:rPr lang="de-DE" sz="1200" b="1" dirty="0" smtClean="0">
                <a:solidFill>
                  <a:srgbClr val="00B0F0"/>
                </a:solidFill>
              </a:rPr>
              <a:t>Folgeseiten</a:t>
            </a:r>
            <a:r>
              <a:rPr lang="de-DE" sz="1200" dirty="0" smtClean="0">
                <a:solidFill>
                  <a:srgbClr val="00B0F0"/>
                </a:solidFill>
              </a:rPr>
              <a:t>, mit Logo</a:t>
            </a:r>
            <a:endParaRPr lang="de-DE" sz="1200" dirty="0">
              <a:solidFill>
                <a:srgbClr val="00B0F0"/>
              </a:solidFill>
            </a:endParaRPr>
          </a:p>
        </p:txBody>
      </p:sp>
    </p:spTree>
    <p:extLst>
      <p:ext uri="{BB962C8B-B14F-4D97-AF65-F5344CB8AC3E}">
        <p14:creationId xmlns:p14="http://schemas.microsoft.com/office/powerpoint/2010/main" val="3062852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en-US" dirty="0" smtClean="0"/>
              <a:t>‘Spatiality’</a:t>
            </a:r>
            <a:endParaRPr lang="de-DE" dirty="0"/>
          </a:p>
        </p:txBody>
      </p:sp>
      <p:sp>
        <p:nvSpPr>
          <p:cNvPr id="4" name="Textplatzhalter 3"/>
          <p:cNvSpPr>
            <a:spLocks noGrp="1"/>
          </p:cNvSpPr>
          <p:nvPr>
            <p:ph type="body" idx="4294967295"/>
          </p:nvPr>
        </p:nvSpPr>
        <p:spPr>
          <a:xfrm>
            <a:off x="1491278" y="2492896"/>
            <a:ext cx="7388030" cy="3811588"/>
          </a:xfrm>
        </p:spPr>
        <p:txBody>
          <a:bodyPr>
            <a:normAutofit/>
          </a:bodyPr>
          <a:lstStyle/>
          <a:p>
            <a:pPr marL="0" indent="0">
              <a:buNone/>
            </a:pPr>
            <a:r>
              <a:rPr lang="en-US" dirty="0" smtClean="0"/>
              <a:t>Cuban </a:t>
            </a:r>
            <a:r>
              <a:rPr lang="en-US" dirty="0"/>
              <a:t>Theater in Miami: 1960–1980</a:t>
            </a:r>
          </a:p>
          <a:p>
            <a:pPr marL="0" indent="0">
              <a:buNone/>
            </a:pPr>
            <a:r>
              <a:rPr lang="en-US" dirty="0">
                <a:hlinkClick r:id="rId2"/>
              </a:rPr>
              <a:t>http://</a:t>
            </a:r>
            <a:r>
              <a:rPr lang="en-US" dirty="0" smtClean="0">
                <a:hlinkClick r:id="rId2"/>
              </a:rPr>
              <a:t>scholar.library.miami.edu/miamitheater</a:t>
            </a:r>
            <a:endParaRPr lang="en-US" dirty="0" smtClean="0"/>
          </a:p>
          <a:p>
            <a:pPr marL="0" indent="0">
              <a:buNone/>
            </a:pPr>
            <a:r>
              <a:rPr lang="en-US" i="1" dirty="0" smtClean="0"/>
              <a:t>Cuban </a:t>
            </a:r>
            <a:r>
              <a:rPr lang="en-US" i="1" dirty="0"/>
              <a:t>Heritage Collection at the University of Miami Libraries</a:t>
            </a:r>
          </a:p>
          <a:p>
            <a:pPr marL="0" indent="0">
              <a:buNone/>
            </a:pPr>
            <a:endParaRPr lang="en-US" dirty="0" smtClean="0"/>
          </a:p>
          <a:p>
            <a:pPr marL="457200" lvl="1" indent="0">
              <a:buNone/>
            </a:pPr>
            <a:endParaRPr lang="en-US" dirty="0" smtClean="0"/>
          </a:p>
          <a:p>
            <a:pPr lvl="1"/>
            <a:endParaRPr lang="en-US" dirty="0" smtClean="0"/>
          </a:p>
          <a:p>
            <a:endParaRPr lang="de-DE" dirty="0" smtClean="0"/>
          </a:p>
        </p:txBody>
      </p:sp>
      <p:sp>
        <p:nvSpPr>
          <p:cNvPr id="5" name="Bildplatzhalter 4"/>
          <p:cNvSpPr>
            <a:spLocks noGrp="1"/>
          </p:cNvSpPr>
          <p:nvPr>
            <p:ph type="pic" sz="quarter" idx="10"/>
          </p:nvPr>
        </p:nvSpPr>
        <p:spPr/>
      </p:sp>
    </p:spTree>
    <p:extLst>
      <p:ext uri="{BB962C8B-B14F-4D97-AF65-F5344CB8AC3E}">
        <p14:creationId xmlns:p14="http://schemas.microsoft.com/office/powerpoint/2010/main" val="3778274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de-DE" dirty="0" err="1" smtClean="0"/>
              <a:t>Overview</a:t>
            </a:r>
            <a:endParaRPr lang="de-DE" dirty="0"/>
          </a:p>
        </p:txBody>
      </p:sp>
      <p:sp>
        <p:nvSpPr>
          <p:cNvPr id="4" name="Textplatzhalter 3"/>
          <p:cNvSpPr>
            <a:spLocks noGrp="1"/>
          </p:cNvSpPr>
          <p:nvPr>
            <p:ph type="body" idx="4294967295"/>
          </p:nvPr>
        </p:nvSpPr>
        <p:spPr>
          <a:xfrm>
            <a:off x="1491278" y="2492896"/>
            <a:ext cx="7388030" cy="3811588"/>
          </a:xfrm>
        </p:spPr>
        <p:txBody>
          <a:bodyPr>
            <a:normAutofit/>
          </a:bodyPr>
          <a:lstStyle/>
          <a:p>
            <a:pPr marL="457200" indent="-457200">
              <a:buAutoNum type="arabicPeriod"/>
            </a:pPr>
            <a:r>
              <a:rPr lang="de-DE" dirty="0">
                <a:solidFill>
                  <a:schemeClr val="accent6">
                    <a:lumMod val="40000"/>
                    <a:lumOff val="60000"/>
                  </a:schemeClr>
                </a:solidFill>
              </a:rPr>
              <a:t>Online </a:t>
            </a:r>
            <a:r>
              <a:rPr lang="de-DE" dirty="0" err="1">
                <a:solidFill>
                  <a:schemeClr val="accent6">
                    <a:lumMod val="40000"/>
                    <a:lumOff val="60000"/>
                  </a:schemeClr>
                </a:solidFill>
              </a:rPr>
              <a:t>Exhibitions</a:t>
            </a:r>
            <a:endParaRPr lang="de-DE" i="1" dirty="0" smtClean="0">
              <a:solidFill>
                <a:schemeClr val="accent6">
                  <a:lumMod val="40000"/>
                  <a:lumOff val="60000"/>
                </a:schemeClr>
              </a:solidFill>
            </a:endParaRPr>
          </a:p>
          <a:p>
            <a:pPr marL="457200" indent="-457200">
              <a:buAutoNum type="arabicPeriod"/>
            </a:pPr>
            <a:r>
              <a:rPr lang="de-DE" dirty="0" smtClean="0">
                <a:solidFill>
                  <a:schemeClr val="accent5">
                    <a:lumMod val="40000"/>
                    <a:lumOff val="60000"/>
                  </a:schemeClr>
                </a:solidFill>
              </a:rPr>
              <a:t>Multimodal </a:t>
            </a:r>
            <a:r>
              <a:rPr lang="de-DE" dirty="0" err="1" smtClean="0">
                <a:solidFill>
                  <a:schemeClr val="accent5">
                    <a:lumMod val="40000"/>
                    <a:lumOff val="60000"/>
                  </a:schemeClr>
                </a:solidFill>
              </a:rPr>
              <a:t>Complexity</a:t>
            </a:r>
            <a:endParaRPr lang="de-DE" i="1" dirty="0" smtClean="0">
              <a:solidFill>
                <a:schemeClr val="accent5">
                  <a:lumMod val="40000"/>
                  <a:lumOff val="60000"/>
                </a:schemeClr>
              </a:solidFill>
            </a:endParaRPr>
          </a:p>
          <a:p>
            <a:pPr marL="457200" indent="-457200">
              <a:buAutoNum type="arabicPeriod"/>
            </a:pPr>
            <a:r>
              <a:rPr lang="de-DE" dirty="0" err="1" smtClean="0">
                <a:solidFill>
                  <a:srgbClr val="E53517"/>
                </a:solidFill>
              </a:rPr>
              <a:t>Assumptions</a:t>
            </a:r>
            <a:r>
              <a:rPr lang="de-DE" dirty="0" smtClean="0">
                <a:solidFill>
                  <a:srgbClr val="E53517"/>
                </a:solidFill>
              </a:rPr>
              <a:t> </a:t>
            </a:r>
            <a:r>
              <a:rPr lang="de-DE" dirty="0" err="1" smtClean="0">
                <a:solidFill>
                  <a:srgbClr val="E53517"/>
                </a:solidFill>
              </a:rPr>
              <a:t>behind</a:t>
            </a:r>
            <a:r>
              <a:rPr lang="de-DE" dirty="0" smtClean="0">
                <a:solidFill>
                  <a:srgbClr val="E53517"/>
                </a:solidFill>
              </a:rPr>
              <a:t> Annotation Schemata</a:t>
            </a:r>
            <a:endParaRPr lang="de-DE" i="1" dirty="0" smtClean="0">
              <a:solidFill>
                <a:srgbClr val="E53517"/>
              </a:solidFill>
            </a:endParaRPr>
          </a:p>
          <a:p>
            <a:pPr marL="457200" indent="-457200">
              <a:buFont typeface="Arial" panose="020B0604020202020204" pitchFamily="34" charset="0"/>
              <a:buAutoNum type="arabicPeriod"/>
            </a:pPr>
            <a:r>
              <a:rPr lang="de-DE" dirty="0" smtClean="0">
                <a:solidFill>
                  <a:srgbClr val="DEC8EE"/>
                </a:solidFill>
              </a:rPr>
              <a:t>Making </a:t>
            </a:r>
            <a:r>
              <a:rPr lang="de-DE" dirty="0" err="1" smtClean="0">
                <a:solidFill>
                  <a:srgbClr val="DEC8EE"/>
                </a:solidFill>
              </a:rPr>
              <a:t>Results</a:t>
            </a:r>
            <a:r>
              <a:rPr lang="de-DE" dirty="0" smtClean="0">
                <a:solidFill>
                  <a:srgbClr val="DEC8EE"/>
                </a:solidFill>
              </a:rPr>
              <a:t> </a:t>
            </a:r>
            <a:r>
              <a:rPr lang="de-DE" dirty="0" err="1" smtClean="0">
                <a:solidFill>
                  <a:srgbClr val="DEC8EE"/>
                </a:solidFill>
              </a:rPr>
              <a:t>Comparable</a:t>
            </a:r>
            <a:endParaRPr lang="de-DE" i="1" dirty="0" smtClean="0">
              <a:solidFill>
                <a:srgbClr val="DEC8EE"/>
              </a:solidFill>
            </a:endParaRPr>
          </a:p>
        </p:txBody>
      </p:sp>
      <p:sp>
        <p:nvSpPr>
          <p:cNvPr id="5" name="Bildplatzhalter 4"/>
          <p:cNvSpPr>
            <a:spLocks noGrp="1"/>
          </p:cNvSpPr>
          <p:nvPr>
            <p:ph type="pic" sz="quarter" idx="10"/>
          </p:nvPr>
        </p:nvSpPr>
        <p:spPr/>
      </p:sp>
      <p:sp>
        <p:nvSpPr>
          <p:cNvPr id="6" name="Textfeld 5"/>
          <p:cNvSpPr txBox="1"/>
          <p:nvPr/>
        </p:nvSpPr>
        <p:spPr>
          <a:xfrm>
            <a:off x="0" y="1"/>
            <a:ext cx="1763688" cy="276999"/>
          </a:xfrm>
          <a:prstGeom prst="rect">
            <a:avLst/>
          </a:prstGeom>
          <a:noFill/>
        </p:spPr>
        <p:txBody>
          <a:bodyPr wrap="square" rtlCol="0">
            <a:spAutoFit/>
          </a:bodyPr>
          <a:lstStyle/>
          <a:p>
            <a:r>
              <a:rPr lang="de-DE" sz="1200" b="1" dirty="0" smtClean="0">
                <a:solidFill>
                  <a:srgbClr val="00B0F0"/>
                </a:solidFill>
              </a:rPr>
              <a:t>Folgeseiten</a:t>
            </a:r>
            <a:r>
              <a:rPr lang="de-DE" sz="1200" dirty="0" smtClean="0">
                <a:solidFill>
                  <a:srgbClr val="00B0F0"/>
                </a:solidFill>
              </a:rPr>
              <a:t>, mit Logo</a:t>
            </a:r>
            <a:endParaRPr lang="de-DE" sz="1200" dirty="0">
              <a:solidFill>
                <a:srgbClr val="00B0F0"/>
              </a:solidFill>
            </a:endParaRPr>
          </a:p>
        </p:txBody>
      </p:sp>
    </p:spTree>
    <p:extLst>
      <p:ext uri="{BB962C8B-B14F-4D97-AF65-F5344CB8AC3E}">
        <p14:creationId xmlns:p14="http://schemas.microsoft.com/office/powerpoint/2010/main" val="17768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4">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en-GB" dirty="0" smtClean="0"/>
              <a:t>The Unclear Status of </a:t>
            </a:r>
            <a:r>
              <a:rPr lang="en-GB" dirty="0" smtClean="0"/>
              <a:t>Many Annotation </a:t>
            </a:r>
            <a:r>
              <a:rPr lang="en-GB" dirty="0" smtClean="0"/>
              <a:t>Schemata</a:t>
            </a:r>
            <a:endParaRPr lang="en-GB" dirty="0"/>
          </a:p>
        </p:txBody>
      </p:sp>
      <p:sp>
        <p:nvSpPr>
          <p:cNvPr id="4" name="Textplatzhalter 3"/>
          <p:cNvSpPr>
            <a:spLocks noGrp="1"/>
          </p:cNvSpPr>
          <p:nvPr>
            <p:ph type="body" idx="4294967295"/>
          </p:nvPr>
        </p:nvSpPr>
        <p:spPr>
          <a:xfrm>
            <a:off x="1491278" y="2348880"/>
            <a:ext cx="7388030" cy="3811588"/>
          </a:xfrm>
        </p:spPr>
        <p:txBody>
          <a:bodyPr>
            <a:normAutofit/>
          </a:bodyPr>
          <a:lstStyle/>
          <a:p>
            <a:r>
              <a:rPr lang="en-GB" dirty="0" smtClean="0"/>
              <a:t>Annotations obviously depend </a:t>
            </a:r>
            <a:r>
              <a:rPr lang="en-GB" dirty="0" smtClean="0"/>
              <a:t>on various </a:t>
            </a:r>
            <a:r>
              <a:rPr lang="en-GB" dirty="0" smtClean="0">
                <a:solidFill>
                  <a:srgbClr val="E53517"/>
                </a:solidFill>
              </a:rPr>
              <a:t>assumptions</a:t>
            </a:r>
          </a:p>
          <a:p>
            <a:r>
              <a:rPr lang="en-GB" dirty="0" smtClean="0"/>
              <a:t>In practice </a:t>
            </a:r>
            <a:r>
              <a:rPr lang="en-GB" dirty="0" smtClean="0"/>
              <a:t>annotation </a:t>
            </a:r>
            <a:r>
              <a:rPr lang="en-GB" dirty="0" smtClean="0"/>
              <a:t>categories may </a:t>
            </a:r>
            <a:r>
              <a:rPr lang="en-GB" dirty="0"/>
              <a:t>be </a:t>
            </a:r>
            <a:r>
              <a:rPr lang="en-GB" dirty="0" smtClean="0"/>
              <a:t>selected for </a:t>
            </a:r>
            <a:r>
              <a:rPr lang="en-GB" dirty="0" smtClean="0">
                <a:solidFill>
                  <a:srgbClr val="E53517"/>
                </a:solidFill>
              </a:rPr>
              <a:t>different </a:t>
            </a:r>
            <a:r>
              <a:rPr lang="en-GB" dirty="0" smtClean="0">
                <a:solidFill>
                  <a:srgbClr val="E53517"/>
                </a:solidFill>
              </a:rPr>
              <a:t>reasons</a:t>
            </a:r>
            <a:r>
              <a:rPr lang="en-GB" dirty="0" smtClean="0"/>
              <a:t>. Annotation schemata can mirror</a:t>
            </a:r>
          </a:p>
          <a:p>
            <a:pPr lvl="1"/>
            <a:r>
              <a:rPr lang="en-GB" dirty="0" smtClean="0"/>
              <a:t>general </a:t>
            </a:r>
            <a:r>
              <a:rPr lang="en-GB" dirty="0" smtClean="0">
                <a:solidFill>
                  <a:srgbClr val="E53517"/>
                </a:solidFill>
              </a:rPr>
              <a:t>theoretical assumptions </a:t>
            </a:r>
            <a:r>
              <a:rPr lang="en-GB" dirty="0" smtClean="0"/>
              <a:t>about multimodal texts</a:t>
            </a:r>
          </a:p>
          <a:p>
            <a:pPr lvl="1"/>
            <a:r>
              <a:rPr lang="en-GB" dirty="0" smtClean="0"/>
              <a:t>assumptions about the </a:t>
            </a:r>
            <a:r>
              <a:rPr lang="en-GB" dirty="0" smtClean="0">
                <a:solidFill>
                  <a:srgbClr val="E53517"/>
                </a:solidFill>
              </a:rPr>
              <a:t>specific </a:t>
            </a:r>
            <a:r>
              <a:rPr lang="en-GB" dirty="0">
                <a:solidFill>
                  <a:srgbClr val="E53517"/>
                </a:solidFill>
              </a:rPr>
              <a:t>g</a:t>
            </a:r>
            <a:r>
              <a:rPr lang="en-GB" dirty="0" smtClean="0">
                <a:solidFill>
                  <a:srgbClr val="E53517"/>
                </a:solidFill>
              </a:rPr>
              <a:t>enre</a:t>
            </a:r>
          </a:p>
          <a:p>
            <a:pPr lvl="1"/>
            <a:r>
              <a:rPr lang="en-GB" dirty="0">
                <a:solidFill>
                  <a:srgbClr val="E53517"/>
                </a:solidFill>
              </a:rPr>
              <a:t>hypotheses </a:t>
            </a:r>
            <a:r>
              <a:rPr lang="en-GB" dirty="0" smtClean="0"/>
              <a:t>and research questions of the study</a:t>
            </a:r>
          </a:p>
          <a:p>
            <a:r>
              <a:rPr lang="en-GB" dirty="0" smtClean="0">
                <a:solidFill>
                  <a:srgbClr val="E53517"/>
                </a:solidFill>
              </a:rPr>
              <a:t>Risk of incommensurability </a:t>
            </a:r>
            <a:r>
              <a:rPr lang="en-GB" dirty="0" smtClean="0"/>
              <a:t>between studies</a:t>
            </a:r>
          </a:p>
          <a:p>
            <a:r>
              <a:rPr lang="en-GB" dirty="0" smtClean="0"/>
              <a:t>Current status of the ‘discipline’ of </a:t>
            </a:r>
            <a:r>
              <a:rPr lang="en-GB" dirty="0" smtClean="0"/>
              <a:t>multimodality</a:t>
            </a:r>
          </a:p>
          <a:p>
            <a:pPr lvl="1"/>
            <a:r>
              <a:rPr lang="en-GB" dirty="0" smtClean="0"/>
              <a:t>many case </a:t>
            </a:r>
            <a:r>
              <a:rPr lang="en-GB" dirty="0" smtClean="0"/>
              <a:t>studies of different genres / </a:t>
            </a:r>
            <a:r>
              <a:rPr lang="en-GB" dirty="0" smtClean="0"/>
              <a:t>types</a:t>
            </a:r>
          </a:p>
          <a:p>
            <a:pPr lvl="1"/>
            <a:r>
              <a:rPr lang="en-GB" dirty="0" smtClean="0"/>
              <a:t>unclear </a:t>
            </a:r>
            <a:r>
              <a:rPr lang="en-GB" dirty="0" smtClean="0">
                <a:solidFill>
                  <a:srgbClr val="E53517"/>
                </a:solidFill>
              </a:rPr>
              <a:t>common </a:t>
            </a:r>
            <a:r>
              <a:rPr lang="en-GB" dirty="0" smtClean="0">
                <a:solidFill>
                  <a:srgbClr val="E53517"/>
                </a:solidFill>
              </a:rPr>
              <a:t>foundations </a:t>
            </a:r>
            <a:r>
              <a:rPr lang="en-GB" dirty="0" smtClean="0"/>
              <a:t>and </a:t>
            </a:r>
            <a:r>
              <a:rPr lang="en-GB" dirty="0" smtClean="0">
                <a:solidFill>
                  <a:srgbClr val="E53517"/>
                </a:solidFill>
              </a:rPr>
              <a:t>connections</a:t>
            </a:r>
            <a:r>
              <a:rPr lang="en-GB" dirty="0"/>
              <a:t> </a:t>
            </a:r>
            <a:r>
              <a:rPr lang="en-GB" dirty="0" smtClean="0"/>
              <a:t>between studies</a:t>
            </a:r>
          </a:p>
        </p:txBody>
      </p:sp>
      <p:sp>
        <p:nvSpPr>
          <p:cNvPr id="5" name="Bildplatzhalter 4"/>
          <p:cNvSpPr>
            <a:spLocks noGrp="1"/>
          </p:cNvSpPr>
          <p:nvPr>
            <p:ph type="pic" sz="quarter" idx="10"/>
          </p:nvPr>
        </p:nvSpPr>
        <p:spPr/>
      </p:sp>
      <p:sp>
        <p:nvSpPr>
          <p:cNvPr id="6" name="Textfeld 5"/>
          <p:cNvSpPr txBox="1"/>
          <p:nvPr/>
        </p:nvSpPr>
        <p:spPr>
          <a:xfrm>
            <a:off x="0" y="1"/>
            <a:ext cx="1763688" cy="276999"/>
          </a:xfrm>
          <a:prstGeom prst="rect">
            <a:avLst/>
          </a:prstGeom>
          <a:noFill/>
        </p:spPr>
        <p:txBody>
          <a:bodyPr wrap="square" rtlCol="0">
            <a:spAutoFit/>
          </a:bodyPr>
          <a:lstStyle/>
          <a:p>
            <a:r>
              <a:rPr lang="de-DE" sz="1200" b="1" dirty="0" smtClean="0">
                <a:solidFill>
                  <a:srgbClr val="00B0F0"/>
                </a:solidFill>
              </a:rPr>
              <a:t>Folgeseiten</a:t>
            </a:r>
            <a:r>
              <a:rPr lang="de-DE" sz="1200" dirty="0" smtClean="0">
                <a:solidFill>
                  <a:srgbClr val="00B0F0"/>
                </a:solidFill>
              </a:rPr>
              <a:t>, mit Logo</a:t>
            </a:r>
            <a:endParaRPr lang="de-DE" sz="1200" dirty="0">
              <a:solidFill>
                <a:srgbClr val="00B0F0"/>
              </a:solidFill>
            </a:endParaRPr>
          </a:p>
        </p:txBody>
      </p:sp>
    </p:spTree>
    <p:extLst>
      <p:ext uri="{BB962C8B-B14F-4D97-AF65-F5344CB8AC3E}">
        <p14:creationId xmlns:p14="http://schemas.microsoft.com/office/powerpoint/2010/main" val="3094842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1440" y="2348880"/>
            <a:ext cx="4176544" cy="4032448"/>
          </a:xfrm>
        </p:spPr>
        <p:txBody>
          <a:bodyPr>
            <a:normAutofit fontScale="62500" lnSpcReduction="20000"/>
          </a:bodyPr>
          <a:lstStyle/>
          <a:p>
            <a:pPr>
              <a:lnSpc>
                <a:spcPct val="120000"/>
              </a:lnSpc>
              <a:spcBef>
                <a:spcPts val="0"/>
              </a:spcBef>
            </a:pPr>
            <a:r>
              <a:rPr lang="en-GB" dirty="0" smtClean="0"/>
              <a:t>Which </a:t>
            </a:r>
            <a:r>
              <a:rPr lang="en-GB" dirty="0"/>
              <a:t>modes are used for </a:t>
            </a:r>
            <a:r>
              <a:rPr lang="en-GB" dirty="0" smtClean="0"/>
              <a:t>exhibit presentation?</a:t>
            </a:r>
            <a:endParaRPr lang="en-GB" dirty="0"/>
          </a:p>
          <a:p>
            <a:pPr lvl="1">
              <a:lnSpc>
                <a:spcPct val="120000"/>
              </a:lnSpc>
              <a:spcBef>
                <a:spcPts val="0"/>
              </a:spcBef>
            </a:pPr>
            <a:r>
              <a:rPr lang="en-GB" dirty="0"/>
              <a:t>Images</a:t>
            </a:r>
          </a:p>
          <a:p>
            <a:pPr lvl="2">
              <a:lnSpc>
                <a:spcPct val="120000"/>
              </a:lnSpc>
              <a:spcBef>
                <a:spcPts val="0"/>
              </a:spcBef>
            </a:pPr>
            <a:r>
              <a:rPr lang="en-GB" dirty="0"/>
              <a:t>1 / 2 / 3 or more images</a:t>
            </a:r>
          </a:p>
          <a:p>
            <a:pPr lvl="1">
              <a:lnSpc>
                <a:spcPct val="120000"/>
              </a:lnSpc>
              <a:spcBef>
                <a:spcPts val="0"/>
              </a:spcBef>
            </a:pPr>
            <a:r>
              <a:rPr lang="en-GB" dirty="0" smtClean="0"/>
              <a:t>3D simulations</a:t>
            </a:r>
            <a:endParaRPr lang="en-GB" dirty="0"/>
          </a:p>
          <a:p>
            <a:pPr lvl="2">
              <a:lnSpc>
                <a:spcPct val="120000"/>
              </a:lnSpc>
              <a:spcBef>
                <a:spcPts val="0"/>
              </a:spcBef>
            </a:pPr>
            <a:r>
              <a:rPr lang="en-GB" dirty="0"/>
              <a:t>Complete / incomplete </a:t>
            </a:r>
            <a:r>
              <a:rPr lang="en-GB" dirty="0" smtClean="0"/>
              <a:t>3D simulations of exhibits</a:t>
            </a:r>
            <a:endParaRPr lang="en-GB" dirty="0"/>
          </a:p>
          <a:p>
            <a:pPr lvl="2">
              <a:lnSpc>
                <a:spcPct val="120000"/>
              </a:lnSpc>
              <a:spcBef>
                <a:spcPts val="0"/>
              </a:spcBef>
            </a:pPr>
            <a:r>
              <a:rPr lang="en-GB" dirty="0"/>
              <a:t>Can the visitor </a:t>
            </a:r>
            <a:r>
              <a:rPr lang="en-GB" dirty="0" smtClean="0"/>
              <a:t>rotate </a:t>
            </a:r>
            <a:r>
              <a:rPr lang="en-GB" dirty="0"/>
              <a:t>the object / move around the object in the </a:t>
            </a:r>
            <a:r>
              <a:rPr lang="en-GB" dirty="0" smtClean="0"/>
              <a:t>room / not </a:t>
            </a:r>
            <a:r>
              <a:rPr lang="en-GB" dirty="0"/>
              <a:t>change the </a:t>
            </a:r>
            <a:r>
              <a:rPr lang="en-GB" dirty="0" smtClean="0"/>
              <a:t>viewpoint?</a:t>
            </a:r>
            <a:endParaRPr lang="en-GB" dirty="0"/>
          </a:p>
          <a:p>
            <a:pPr lvl="1">
              <a:lnSpc>
                <a:spcPct val="120000"/>
              </a:lnSpc>
              <a:spcBef>
                <a:spcPts val="0"/>
              </a:spcBef>
            </a:pPr>
            <a:r>
              <a:rPr lang="en-GB" dirty="0"/>
              <a:t>Language</a:t>
            </a:r>
          </a:p>
          <a:p>
            <a:pPr lvl="2">
              <a:lnSpc>
                <a:spcPct val="120000"/>
              </a:lnSpc>
              <a:spcBef>
                <a:spcPts val="0"/>
              </a:spcBef>
            </a:pPr>
            <a:r>
              <a:rPr lang="en-GB" dirty="0"/>
              <a:t>Title / Name of exhibit </a:t>
            </a:r>
            <a:r>
              <a:rPr lang="en-GB" dirty="0" smtClean="0"/>
              <a:t>[Y / N]</a:t>
            </a:r>
            <a:endParaRPr lang="en-GB" dirty="0"/>
          </a:p>
          <a:p>
            <a:pPr lvl="2">
              <a:lnSpc>
                <a:spcPct val="120000"/>
              </a:lnSpc>
              <a:spcBef>
                <a:spcPts val="0"/>
              </a:spcBef>
            </a:pPr>
            <a:r>
              <a:rPr lang="en-GB" dirty="0"/>
              <a:t>Verbal description [no / short / long]</a:t>
            </a:r>
          </a:p>
          <a:p>
            <a:pPr lvl="2">
              <a:lnSpc>
                <a:spcPct val="120000"/>
              </a:lnSpc>
              <a:spcBef>
                <a:spcPts val="0"/>
              </a:spcBef>
            </a:pPr>
            <a:r>
              <a:rPr lang="en-GB" dirty="0"/>
              <a:t>Categorical metadata </a:t>
            </a:r>
            <a:r>
              <a:rPr lang="en-GB" dirty="0" smtClean="0"/>
              <a:t>[Y / N]</a:t>
            </a:r>
            <a:endParaRPr lang="en-GB" dirty="0"/>
          </a:p>
          <a:p>
            <a:pPr lvl="1">
              <a:lnSpc>
                <a:spcPct val="120000"/>
              </a:lnSpc>
              <a:spcBef>
                <a:spcPts val="0"/>
              </a:spcBef>
            </a:pPr>
            <a:r>
              <a:rPr lang="en-GB" dirty="0"/>
              <a:t>Numerical information</a:t>
            </a:r>
          </a:p>
          <a:p>
            <a:pPr lvl="2">
              <a:lnSpc>
                <a:spcPct val="120000"/>
              </a:lnSpc>
              <a:spcBef>
                <a:spcPts val="0"/>
              </a:spcBef>
            </a:pPr>
            <a:r>
              <a:rPr lang="en-GB" dirty="0"/>
              <a:t>Numerical metadata </a:t>
            </a:r>
            <a:r>
              <a:rPr lang="en-GB" dirty="0" smtClean="0"/>
              <a:t>[Y / N]</a:t>
            </a:r>
          </a:p>
          <a:p>
            <a:pPr lvl="1">
              <a:lnSpc>
                <a:spcPct val="120000"/>
              </a:lnSpc>
              <a:spcBef>
                <a:spcPts val="0"/>
              </a:spcBef>
            </a:pPr>
            <a:r>
              <a:rPr lang="en-GB" dirty="0" smtClean="0"/>
              <a:t>Graphics / tables / maps</a:t>
            </a:r>
            <a:endParaRPr lang="en-GB" dirty="0"/>
          </a:p>
          <a:p>
            <a:pPr lvl="2">
              <a:lnSpc>
                <a:spcPct val="120000"/>
              </a:lnSpc>
              <a:spcBef>
                <a:spcPts val="0"/>
              </a:spcBef>
            </a:pPr>
            <a:r>
              <a:rPr lang="en-GB" dirty="0" smtClean="0"/>
              <a:t>Are there graphics / tables / maps? [Y / N]</a:t>
            </a:r>
          </a:p>
          <a:p>
            <a:pPr lvl="3">
              <a:lnSpc>
                <a:spcPct val="120000"/>
              </a:lnSpc>
              <a:spcBef>
                <a:spcPts val="0"/>
              </a:spcBef>
            </a:pPr>
            <a:r>
              <a:rPr lang="en-GB" dirty="0" smtClean="0"/>
              <a:t>If yes: specific to an exhibit? [Y / N]</a:t>
            </a:r>
            <a:endParaRPr lang="en-GB" dirty="0"/>
          </a:p>
          <a:p>
            <a:pPr lvl="1">
              <a:lnSpc>
                <a:spcPct val="120000"/>
              </a:lnSpc>
              <a:spcBef>
                <a:spcPts val="0"/>
              </a:spcBef>
            </a:pPr>
            <a:r>
              <a:rPr lang="en-GB" dirty="0"/>
              <a:t>Music and sound</a:t>
            </a:r>
          </a:p>
          <a:p>
            <a:pPr lvl="2">
              <a:lnSpc>
                <a:spcPct val="120000"/>
              </a:lnSpc>
              <a:spcBef>
                <a:spcPts val="0"/>
              </a:spcBef>
            </a:pPr>
            <a:r>
              <a:rPr lang="en-GB" dirty="0"/>
              <a:t>Is </a:t>
            </a:r>
            <a:r>
              <a:rPr lang="en-GB" dirty="0" smtClean="0"/>
              <a:t>music used? </a:t>
            </a:r>
            <a:r>
              <a:rPr lang="en-GB" dirty="0"/>
              <a:t>(as part of the exhibit / </a:t>
            </a:r>
            <a:r>
              <a:rPr lang="en-GB" dirty="0" smtClean="0"/>
              <a:t>background)</a:t>
            </a:r>
          </a:p>
          <a:p>
            <a:pPr lvl="2">
              <a:lnSpc>
                <a:spcPct val="120000"/>
              </a:lnSpc>
              <a:spcBef>
                <a:spcPts val="0"/>
              </a:spcBef>
            </a:pPr>
            <a:r>
              <a:rPr lang="en-GB" dirty="0" smtClean="0"/>
              <a:t>Is sound used? (as part of the exhibit / background)</a:t>
            </a:r>
          </a:p>
        </p:txBody>
      </p:sp>
      <p:sp>
        <p:nvSpPr>
          <p:cNvPr id="3" name="Inhaltsplatzhalter 2"/>
          <p:cNvSpPr>
            <a:spLocks noGrp="1"/>
          </p:cNvSpPr>
          <p:nvPr>
            <p:ph sz="half" idx="10"/>
          </p:nvPr>
        </p:nvSpPr>
        <p:spPr>
          <a:xfrm>
            <a:off x="4572000" y="2348880"/>
            <a:ext cx="4320479" cy="2808312"/>
          </a:xfrm>
        </p:spPr>
        <p:txBody>
          <a:bodyPr>
            <a:normAutofit fontScale="70000" lnSpcReduction="20000"/>
          </a:bodyPr>
          <a:lstStyle/>
          <a:p>
            <a:pPr>
              <a:lnSpc>
                <a:spcPct val="110000"/>
              </a:lnSpc>
              <a:spcBef>
                <a:spcPts val="0"/>
              </a:spcBef>
            </a:pPr>
            <a:r>
              <a:rPr lang="en-GB" dirty="0"/>
              <a:t>Intermodal relations</a:t>
            </a:r>
          </a:p>
          <a:p>
            <a:pPr lvl="1">
              <a:lnSpc>
                <a:spcPct val="110000"/>
              </a:lnSpc>
              <a:spcBef>
                <a:spcPts val="0"/>
              </a:spcBef>
            </a:pPr>
            <a:r>
              <a:rPr lang="en-GB" dirty="0" smtClean="0"/>
              <a:t>Does </a:t>
            </a:r>
            <a:r>
              <a:rPr lang="en-GB" dirty="0"/>
              <a:t>the verbal description explicitly refer to one / more than one image(s</a:t>
            </a:r>
            <a:r>
              <a:rPr lang="en-GB" dirty="0" smtClean="0"/>
              <a:t>)?</a:t>
            </a:r>
          </a:p>
          <a:p>
            <a:pPr lvl="1">
              <a:lnSpc>
                <a:spcPct val="110000"/>
              </a:lnSpc>
              <a:spcBef>
                <a:spcPts val="0"/>
              </a:spcBef>
            </a:pPr>
            <a:r>
              <a:rPr lang="en-GB" dirty="0"/>
              <a:t>Do all / some of the images of one exhibit have subtitles?</a:t>
            </a:r>
          </a:p>
          <a:p>
            <a:pPr lvl="1">
              <a:lnSpc>
                <a:spcPct val="110000"/>
              </a:lnSpc>
              <a:spcBef>
                <a:spcPts val="0"/>
              </a:spcBef>
            </a:pPr>
            <a:r>
              <a:rPr lang="en-GB" dirty="0" smtClean="0"/>
              <a:t>Verbal labels for parts of images / graphics / 3D objects? [Y / N]</a:t>
            </a:r>
            <a:endParaRPr lang="en-GB" dirty="0"/>
          </a:p>
          <a:p>
            <a:pPr>
              <a:lnSpc>
                <a:spcPct val="110000"/>
              </a:lnSpc>
              <a:spcBef>
                <a:spcPts val="0"/>
              </a:spcBef>
            </a:pPr>
            <a:r>
              <a:rPr lang="en-GB" dirty="0" smtClean="0"/>
              <a:t>Layout / spatiality</a:t>
            </a:r>
          </a:p>
          <a:p>
            <a:pPr lvl="1">
              <a:lnSpc>
                <a:spcPct val="110000"/>
              </a:lnSpc>
              <a:spcBef>
                <a:spcPts val="0"/>
              </a:spcBef>
            </a:pPr>
            <a:r>
              <a:rPr lang="en-GB" dirty="0"/>
              <a:t>One exhibit / various exhibits per </a:t>
            </a:r>
            <a:r>
              <a:rPr lang="en-GB" dirty="0" smtClean="0"/>
              <a:t>page (‘room’)?</a:t>
            </a:r>
          </a:p>
          <a:p>
            <a:pPr lvl="1">
              <a:lnSpc>
                <a:spcPct val="110000"/>
              </a:lnSpc>
              <a:spcBef>
                <a:spcPts val="0"/>
              </a:spcBef>
            </a:pPr>
            <a:r>
              <a:rPr lang="en-GB" dirty="0" smtClean="0"/>
              <a:t>Is there a map showing the layout of the ‘rooms’ / exhibits in a ‘room’?</a:t>
            </a:r>
          </a:p>
          <a:p>
            <a:pPr lvl="1">
              <a:lnSpc>
                <a:spcPct val="110000"/>
              </a:lnSpc>
              <a:spcBef>
                <a:spcPts val="0"/>
              </a:spcBef>
            </a:pPr>
            <a:r>
              <a:rPr lang="en-GB" dirty="0" smtClean="0"/>
              <a:t>Is </a:t>
            </a:r>
            <a:r>
              <a:rPr lang="en-GB" dirty="0"/>
              <a:t>a ‘</a:t>
            </a:r>
            <a:r>
              <a:rPr lang="en-GB" dirty="0" smtClean="0"/>
              <a:t>hanging’ (order of the pictures) defined</a:t>
            </a:r>
            <a:r>
              <a:rPr lang="en-GB" dirty="0" smtClean="0"/>
              <a:t>? [Y / N]</a:t>
            </a:r>
          </a:p>
          <a:p>
            <a:pPr lvl="1"/>
            <a:endParaRPr lang="en-GB" dirty="0"/>
          </a:p>
          <a:p>
            <a:endParaRPr lang="en-GB" dirty="0"/>
          </a:p>
          <a:p>
            <a:pPr marL="457200" lvl="1" indent="0">
              <a:buNone/>
            </a:pPr>
            <a:endParaRPr lang="en-GB" dirty="0"/>
          </a:p>
          <a:p>
            <a:endParaRPr lang="de-DE" dirty="0"/>
          </a:p>
        </p:txBody>
      </p:sp>
      <p:sp>
        <p:nvSpPr>
          <p:cNvPr id="4" name="Titel 3"/>
          <p:cNvSpPr>
            <a:spLocks noGrp="1"/>
          </p:cNvSpPr>
          <p:nvPr>
            <p:ph type="title"/>
          </p:nvPr>
        </p:nvSpPr>
        <p:spPr/>
        <p:txBody>
          <a:bodyPr/>
          <a:lstStyle/>
          <a:p>
            <a:r>
              <a:rPr lang="en-GB" dirty="0"/>
              <a:t>Annotation Schema for </a:t>
            </a:r>
            <a:r>
              <a:rPr lang="en-GB" dirty="0" smtClean="0"/>
              <a:t>“Exhibit Presentation”</a:t>
            </a:r>
            <a:endParaRPr lang="de-DE" dirty="0"/>
          </a:p>
        </p:txBody>
      </p:sp>
    </p:spTree>
    <p:extLst>
      <p:ext uri="{BB962C8B-B14F-4D97-AF65-F5344CB8AC3E}">
        <p14:creationId xmlns:p14="http://schemas.microsoft.com/office/powerpoint/2010/main" val="1604961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en-US" dirty="0" smtClean="0"/>
              <a:t>Example “Exhibit Presentation”</a:t>
            </a:r>
            <a:endParaRPr lang="de-DE" dirty="0"/>
          </a:p>
        </p:txBody>
      </p:sp>
      <p:sp>
        <p:nvSpPr>
          <p:cNvPr id="4" name="Textplatzhalter 3"/>
          <p:cNvSpPr>
            <a:spLocks noGrp="1"/>
          </p:cNvSpPr>
          <p:nvPr>
            <p:ph type="body" idx="4294967295"/>
          </p:nvPr>
        </p:nvSpPr>
        <p:spPr>
          <a:xfrm>
            <a:off x="1491278" y="2492896"/>
            <a:ext cx="7388030" cy="3811588"/>
          </a:xfrm>
        </p:spPr>
        <p:txBody>
          <a:bodyPr>
            <a:normAutofit/>
          </a:bodyPr>
          <a:lstStyle/>
          <a:p>
            <a:pPr marL="0" indent="0">
              <a:buNone/>
            </a:pPr>
            <a:r>
              <a:rPr lang="en-US" dirty="0"/>
              <a:t>Animal, Vegetable, Mineral: Selections from the University of Delaware Library Natural History </a:t>
            </a:r>
            <a:r>
              <a:rPr lang="en-US" dirty="0" smtClean="0"/>
              <a:t>Collection</a:t>
            </a:r>
          </a:p>
          <a:p>
            <a:pPr marL="0" indent="0">
              <a:buNone/>
            </a:pPr>
            <a:r>
              <a:rPr lang="en-US" dirty="0" smtClean="0">
                <a:hlinkClick r:id="rId2"/>
              </a:rPr>
              <a:t>http://exhibits.lib.udel.edu/exhibits/show/animalvegetablemineral</a:t>
            </a:r>
            <a:endParaRPr lang="en-US" dirty="0" smtClean="0"/>
          </a:p>
          <a:p>
            <a:pPr marL="0" indent="0">
              <a:buNone/>
            </a:pPr>
            <a:r>
              <a:rPr lang="en-US" i="1" dirty="0" smtClean="0"/>
              <a:t>University </a:t>
            </a:r>
            <a:r>
              <a:rPr lang="en-US" i="1" dirty="0"/>
              <a:t>of Delaware Library (Newark, DE)</a:t>
            </a:r>
            <a:endParaRPr lang="de-DE" i="1" dirty="0" smtClean="0"/>
          </a:p>
        </p:txBody>
      </p:sp>
      <p:sp>
        <p:nvSpPr>
          <p:cNvPr id="5" name="Bildplatzhalter 4"/>
          <p:cNvSpPr>
            <a:spLocks noGrp="1"/>
          </p:cNvSpPr>
          <p:nvPr>
            <p:ph type="pic" sz="quarter" idx="10"/>
          </p:nvPr>
        </p:nvSpPr>
        <p:spPr/>
      </p:sp>
      <p:sp>
        <p:nvSpPr>
          <p:cNvPr id="6" name="Textfeld 5"/>
          <p:cNvSpPr txBox="1"/>
          <p:nvPr/>
        </p:nvSpPr>
        <p:spPr>
          <a:xfrm>
            <a:off x="0" y="1"/>
            <a:ext cx="1763688" cy="276999"/>
          </a:xfrm>
          <a:prstGeom prst="rect">
            <a:avLst/>
          </a:prstGeom>
          <a:noFill/>
        </p:spPr>
        <p:txBody>
          <a:bodyPr wrap="square" rtlCol="0">
            <a:spAutoFit/>
          </a:bodyPr>
          <a:lstStyle/>
          <a:p>
            <a:r>
              <a:rPr lang="de-DE" sz="1200" b="1" dirty="0" smtClean="0">
                <a:solidFill>
                  <a:srgbClr val="00B0F0"/>
                </a:solidFill>
              </a:rPr>
              <a:t>Folgeseiten</a:t>
            </a:r>
            <a:r>
              <a:rPr lang="de-DE" sz="1200" dirty="0" smtClean="0">
                <a:solidFill>
                  <a:srgbClr val="00B0F0"/>
                </a:solidFill>
              </a:rPr>
              <a:t>, mit Logo</a:t>
            </a:r>
            <a:endParaRPr lang="de-DE" sz="1200" dirty="0">
              <a:solidFill>
                <a:srgbClr val="00B0F0"/>
              </a:solidFill>
            </a:endParaRPr>
          </a:p>
        </p:txBody>
      </p:sp>
    </p:spTree>
    <p:extLst>
      <p:ext uri="{BB962C8B-B14F-4D97-AF65-F5344CB8AC3E}">
        <p14:creationId xmlns:p14="http://schemas.microsoft.com/office/powerpoint/2010/main" val="2955744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en-GB" dirty="0" smtClean="0"/>
              <a:t>Assumptions behind Annotation Schemata for </a:t>
            </a:r>
            <a:br>
              <a:rPr lang="en-GB" dirty="0" smtClean="0"/>
            </a:br>
            <a:r>
              <a:rPr lang="en-GB" dirty="0" smtClean="0"/>
              <a:t>“Exhibit Presentation”</a:t>
            </a:r>
            <a:endParaRPr lang="en-GB" dirty="0"/>
          </a:p>
        </p:txBody>
      </p:sp>
      <p:sp>
        <p:nvSpPr>
          <p:cNvPr id="4" name="Textplatzhalter 3"/>
          <p:cNvSpPr>
            <a:spLocks noGrp="1"/>
          </p:cNvSpPr>
          <p:nvPr>
            <p:ph type="body" idx="4294967295"/>
          </p:nvPr>
        </p:nvSpPr>
        <p:spPr>
          <a:xfrm>
            <a:off x="1491278" y="2492896"/>
            <a:ext cx="7388030" cy="3811588"/>
          </a:xfrm>
        </p:spPr>
        <p:txBody>
          <a:bodyPr>
            <a:normAutofit lnSpcReduction="10000"/>
          </a:bodyPr>
          <a:lstStyle/>
          <a:p>
            <a:r>
              <a:rPr lang="en-GB" dirty="0" smtClean="0"/>
              <a:t>Certain modes are annotated</a:t>
            </a:r>
          </a:p>
          <a:p>
            <a:pPr lvl="1"/>
            <a:r>
              <a:rPr lang="en-GB" dirty="0" smtClean="0"/>
              <a:t>Are other modes </a:t>
            </a:r>
            <a:r>
              <a:rPr lang="en-GB" dirty="0"/>
              <a:t>assumed</a:t>
            </a:r>
            <a:r>
              <a:rPr lang="en-GB" dirty="0" smtClean="0"/>
              <a:t>, but not annotated?</a:t>
            </a:r>
          </a:p>
          <a:p>
            <a:pPr lvl="1"/>
            <a:r>
              <a:rPr lang="en-GB" dirty="0" smtClean="0"/>
              <a:t>If a “systems network” is </a:t>
            </a:r>
            <a:r>
              <a:rPr lang="en-GB" dirty="0" smtClean="0"/>
              <a:t>given</a:t>
            </a:r>
            <a:r>
              <a:rPr lang="en-GB" dirty="0"/>
              <a:t>,</a:t>
            </a:r>
            <a:r>
              <a:rPr lang="en-GB" dirty="0" smtClean="0"/>
              <a:t> is it intended </a:t>
            </a:r>
            <a:r>
              <a:rPr lang="en-GB" dirty="0" smtClean="0"/>
              <a:t>to be complete?</a:t>
            </a:r>
          </a:p>
          <a:p>
            <a:r>
              <a:rPr lang="en-GB" dirty="0" err="1" smtClean="0"/>
              <a:t>Intermodality</a:t>
            </a:r>
            <a:r>
              <a:rPr lang="en-GB" dirty="0" smtClean="0"/>
              <a:t> (relations between modes)</a:t>
            </a:r>
          </a:p>
          <a:p>
            <a:pPr lvl="1"/>
            <a:r>
              <a:rPr lang="en-GB" dirty="0" smtClean="0"/>
              <a:t>Which model of intermodal relations is assumed?</a:t>
            </a:r>
          </a:p>
          <a:p>
            <a:pPr lvl="1"/>
            <a:r>
              <a:rPr lang="en-GB" dirty="0" smtClean="0"/>
              <a:t>Which aspects are omitted?</a:t>
            </a:r>
          </a:p>
          <a:p>
            <a:r>
              <a:rPr lang="en-GB" dirty="0" smtClean="0"/>
              <a:t>Which categories are tested as hypotheses? Which </a:t>
            </a:r>
            <a:r>
              <a:rPr lang="en-GB" dirty="0" smtClean="0"/>
              <a:t>are assumed</a:t>
            </a:r>
            <a:r>
              <a:rPr lang="en-GB" dirty="0" smtClean="0"/>
              <a:t>?</a:t>
            </a:r>
          </a:p>
          <a:p>
            <a:pPr lvl="1"/>
            <a:r>
              <a:rPr lang="en-GB" dirty="0" smtClean="0"/>
              <a:t>E.g. typology of exhibitions tested</a:t>
            </a:r>
          </a:p>
          <a:p>
            <a:r>
              <a:rPr lang="en-GB" dirty="0"/>
              <a:t>Which </a:t>
            </a:r>
            <a:r>
              <a:rPr lang="en-GB" dirty="0" smtClean="0"/>
              <a:t>of the annotated categories </a:t>
            </a:r>
            <a:r>
              <a:rPr lang="en-GB" dirty="0"/>
              <a:t>are </a:t>
            </a:r>
            <a:r>
              <a:rPr lang="en-GB" dirty="0" smtClean="0"/>
              <a:t>genre-specific?</a:t>
            </a:r>
            <a:endParaRPr lang="en-GB" dirty="0"/>
          </a:p>
          <a:p>
            <a:pPr lvl="1"/>
            <a:r>
              <a:rPr lang="en-GB" dirty="0" smtClean="0"/>
              <a:t>Cf. the categories under “layout / spatiality”</a:t>
            </a:r>
          </a:p>
        </p:txBody>
      </p:sp>
      <p:sp>
        <p:nvSpPr>
          <p:cNvPr id="5" name="Bildplatzhalter 4"/>
          <p:cNvSpPr>
            <a:spLocks noGrp="1"/>
          </p:cNvSpPr>
          <p:nvPr>
            <p:ph type="pic" sz="quarter" idx="10"/>
          </p:nvPr>
        </p:nvSpPr>
        <p:spPr/>
      </p:sp>
      <p:sp>
        <p:nvSpPr>
          <p:cNvPr id="6" name="Textfeld 5"/>
          <p:cNvSpPr txBox="1"/>
          <p:nvPr/>
        </p:nvSpPr>
        <p:spPr>
          <a:xfrm>
            <a:off x="0" y="1"/>
            <a:ext cx="1763688" cy="276999"/>
          </a:xfrm>
          <a:prstGeom prst="rect">
            <a:avLst/>
          </a:prstGeom>
          <a:noFill/>
        </p:spPr>
        <p:txBody>
          <a:bodyPr wrap="square" rtlCol="0">
            <a:spAutoFit/>
          </a:bodyPr>
          <a:lstStyle/>
          <a:p>
            <a:r>
              <a:rPr lang="de-DE" sz="1200" b="1" dirty="0" smtClean="0">
                <a:solidFill>
                  <a:srgbClr val="00B0F0"/>
                </a:solidFill>
              </a:rPr>
              <a:t>Folgeseiten</a:t>
            </a:r>
            <a:r>
              <a:rPr lang="de-DE" sz="1200" dirty="0" smtClean="0">
                <a:solidFill>
                  <a:srgbClr val="00B0F0"/>
                </a:solidFill>
              </a:rPr>
              <a:t>, mit Logo</a:t>
            </a:r>
            <a:endParaRPr lang="de-DE" sz="1200" dirty="0">
              <a:solidFill>
                <a:srgbClr val="00B0F0"/>
              </a:solidFill>
            </a:endParaRPr>
          </a:p>
        </p:txBody>
      </p:sp>
    </p:spTree>
    <p:extLst>
      <p:ext uri="{BB962C8B-B14F-4D97-AF65-F5344CB8AC3E}">
        <p14:creationId xmlns:p14="http://schemas.microsoft.com/office/powerpoint/2010/main" val="308137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en-US" dirty="0" smtClean="0"/>
              <a:t>Example “Narration &amp; Storytelling”</a:t>
            </a:r>
            <a:endParaRPr lang="de-DE" dirty="0"/>
          </a:p>
        </p:txBody>
      </p:sp>
      <p:sp>
        <p:nvSpPr>
          <p:cNvPr id="4" name="Textplatzhalter 3"/>
          <p:cNvSpPr>
            <a:spLocks noGrp="1"/>
          </p:cNvSpPr>
          <p:nvPr>
            <p:ph type="body" idx="4294967295"/>
          </p:nvPr>
        </p:nvSpPr>
        <p:spPr>
          <a:xfrm>
            <a:off x="1491278" y="2492896"/>
            <a:ext cx="7388030" cy="3811588"/>
          </a:xfrm>
        </p:spPr>
        <p:txBody>
          <a:bodyPr>
            <a:normAutofit/>
          </a:bodyPr>
          <a:lstStyle/>
          <a:p>
            <a:pPr marL="0" indent="0">
              <a:buNone/>
            </a:pPr>
            <a:r>
              <a:rPr lang="en-US" dirty="0" smtClean="0"/>
              <a:t>The </a:t>
            </a:r>
            <a:r>
              <a:rPr lang="en-US" dirty="0"/>
              <a:t>Greenwich Village Bookshop Door: A Portal to Bohemia, </a:t>
            </a:r>
            <a:r>
              <a:rPr lang="en-US" dirty="0" smtClean="0"/>
              <a:t>1920–1925</a:t>
            </a:r>
          </a:p>
          <a:p>
            <a:pPr marL="0" indent="0">
              <a:buNone/>
            </a:pPr>
            <a:r>
              <a:rPr lang="en-US" dirty="0" smtClean="0">
                <a:hlinkClick r:id="rId2"/>
              </a:rPr>
              <a:t>http</a:t>
            </a:r>
            <a:r>
              <a:rPr lang="en-US" dirty="0">
                <a:hlinkClick r:id="rId2"/>
              </a:rPr>
              <a:t>://</a:t>
            </a:r>
            <a:r>
              <a:rPr lang="en-US" dirty="0" smtClean="0">
                <a:hlinkClick r:id="rId2"/>
              </a:rPr>
              <a:t>norman.hrc.utexas.edu/bookshopdoor/home.cfm#1</a:t>
            </a:r>
            <a:endParaRPr lang="en-US" dirty="0" smtClean="0"/>
          </a:p>
          <a:p>
            <a:pPr marL="0" indent="0">
              <a:buNone/>
            </a:pPr>
            <a:r>
              <a:rPr lang="en-US" i="1" dirty="0" smtClean="0"/>
              <a:t>Harry </a:t>
            </a:r>
            <a:r>
              <a:rPr lang="en-US" i="1" dirty="0"/>
              <a:t>Ransom Center at the University of Texas at Austin</a:t>
            </a:r>
            <a:endParaRPr lang="de-DE" i="1" dirty="0" smtClean="0"/>
          </a:p>
        </p:txBody>
      </p:sp>
      <p:sp>
        <p:nvSpPr>
          <p:cNvPr id="5" name="Bildplatzhalter 4"/>
          <p:cNvSpPr>
            <a:spLocks noGrp="1"/>
          </p:cNvSpPr>
          <p:nvPr>
            <p:ph type="pic" sz="quarter" idx="10"/>
          </p:nvPr>
        </p:nvSpPr>
        <p:spPr/>
      </p:sp>
      <p:sp>
        <p:nvSpPr>
          <p:cNvPr id="6" name="Textfeld 5"/>
          <p:cNvSpPr txBox="1"/>
          <p:nvPr/>
        </p:nvSpPr>
        <p:spPr>
          <a:xfrm>
            <a:off x="0" y="1"/>
            <a:ext cx="1763688" cy="276999"/>
          </a:xfrm>
          <a:prstGeom prst="rect">
            <a:avLst/>
          </a:prstGeom>
          <a:noFill/>
        </p:spPr>
        <p:txBody>
          <a:bodyPr wrap="square" rtlCol="0">
            <a:spAutoFit/>
          </a:bodyPr>
          <a:lstStyle/>
          <a:p>
            <a:r>
              <a:rPr lang="de-DE" sz="1200" b="1" dirty="0" smtClean="0">
                <a:solidFill>
                  <a:srgbClr val="00B0F0"/>
                </a:solidFill>
              </a:rPr>
              <a:t>Folgeseiten</a:t>
            </a:r>
            <a:r>
              <a:rPr lang="de-DE" sz="1200" dirty="0" smtClean="0">
                <a:solidFill>
                  <a:srgbClr val="00B0F0"/>
                </a:solidFill>
              </a:rPr>
              <a:t>, mit Logo</a:t>
            </a:r>
            <a:endParaRPr lang="de-DE" sz="1200" dirty="0">
              <a:solidFill>
                <a:srgbClr val="00B0F0"/>
              </a:solidFill>
            </a:endParaRPr>
          </a:p>
        </p:txBody>
      </p:sp>
    </p:spTree>
    <p:extLst>
      <p:ext uri="{BB962C8B-B14F-4D97-AF65-F5344CB8AC3E}">
        <p14:creationId xmlns:p14="http://schemas.microsoft.com/office/powerpoint/2010/main" val="2283696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1440" y="2348880"/>
            <a:ext cx="4176544" cy="4032448"/>
          </a:xfrm>
        </p:spPr>
        <p:txBody>
          <a:bodyPr>
            <a:normAutofit fontScale="70000" lnSpcReduction="20000"/>
          </a:bodyPr>
          <a:lstStyle/>
          <a:p>
            <a:pPr>
              <a:lnSpc>
                <a:spcPct val="120000"/>
              </a:lnSpc>
              <a:spcBef>
                <a:spcPts val="0"/>
              </a:spcBef>
            </a:pPr>
            <a:r>
              <a:rPr lang="en-GB" dirty="0" smtClean="0"/>
              <a:t>Which </a:t>
            </a:r>
            <a:r>
              <a:rPr lang="en-GB" dirty="0"/>
              <a:t>modes are used for </a:t>
            </a:r>
            <a:r>
              <a:rPr lang="en-GB" dirty="0" smtClean="0"/>
              <a:t>narration &amp; storytelling?</a:t>
            </a:r>
            <a:endParaRPr lang="en-GB" dirty="0"/>
          </a:p>
          <a:p>
            <a:pPr lvl="1">
              <a:lnSpc>
                <a:spcPct val="120000"/>
              </a:lnSpc>
              <a:spcBef>
                <a:spcPts val="0"/>
              </a:spcBef>
            </a:pPr>
            <a:r>
              <a:rPr lang="en-GB" dirty="0" smtClean="0"/>
              <a:t>Language</a:t>
            </a:r>
            <a:endParaRPr lang="en-GB" dirty="0"/>
          </a:p>
          <a:p>
            <a:pPr lvl="2">
              <a:lnSpc>
                <a:spcPct val="120000"/>
              </a:lnSpc>
              <a:spcBef>
                <a:spcPts val="0"/>
              </a:spcBef>
            </a:pPr>
            <a:r>
              <a:rPr lang="en-GB" dirty="0" smtClean="0"/>
              <a:t>Text that frames the whole exhibition [Y / N]</a:t>
            </a:r>
          </a:p>
          <a:p>
            <a:pPr lvl="2">
              <a:lnSpc>
                <a:spcPct val="120000"/>
              </a:lnSpc>
              <a:spcBef>
                <a:spcPts val="0"/>
              </a:spcBef>
            </a:pPr>
            <a:r>
              <a:rPr lang="en-GB" dirty="0" smtClean="0"/>
              <a:t>Texts that </a:t>
            </a:r>
            <a:r>
              <a:rPr lang="en-GB" dirty="0" smtClean="0"/>
              <a:t>introduce </a:t>
            </a:r>
            <a:r>
              <a:rPr lang="en-GB" dirty="0" smtClean="0"/>
              <a:t>specific topics [Y / N]</a:t>
            </a:r>
            <a:endParaRPr lang="en-GB" dirty="0"/>
          </a:p>
          <a:p>
            <a:pPr lvl="1">
              <a:lnSpc>
                <a:spcPct val="120000"/>
              </a:lnSpc>
              <a:spcBef>
                <a:spcPts val="0"/>
              </a:spcBef>
            </a:pPr>
            <a:r>
              <a:rPr lang="en-GB" dirty="0" smtClean="0"/>
              <a:t>Images</a:t>
            </a:r>
            <a:endParaRPr lang="en-GB" dirty="0"/>
          </a:p>
          <a:p>
            <a:pPr lvl="2">
              <a:lnSpc>
                <a:spcPct val="120000"/>
              </a:lnSpc>
              <a:spcBef>
                <a:spcPts val="0"/>
              </a:spcBef>
            </a:pPr>
            <a:r>
              <a:rPr lang="en-GB" dirty="0" smtClean="0"/>
              <a:t>Header </a:t>
            </a:r>
            <a:r>
              <a:rPr lang="en-GB" dirty="0" smtClean="0"/>
              <a:t>image framing the whole exhibition? [Y / N]</a:t>
            </a:r>
            <a:endParaRPr lang="en-GB" dirty="0"/>
          </a:p>
          <a:p>
            <a:pPr lvl="2">
              <a:lnSpc>
                <a:spcPct val="120000"/>
              </a:lnSpc>
              <a:spcBef>
                <a:spcPts val="0"/>
              </a:spcBef>
            </a:pPr>
            <a:r>
              <a:rPr lang="en-GB" dirty="0" smtClean="0"/>
              <a:t>Images for whole topics? </a:t>
            </a:r>
            <a:r>
              <a:rPr lang="en-GB" dirty="0"/>
              <a:t>[Y / N</a:t>
            </a:r>
            <a:r>
              <a:rPr lang="en-GB" dirty="0" smtClean="0"/>
              <a:t>]</a:t>
            </a:r>
            <a:endParaRPr lang="en-GB" dirty="0"/>
          </a:p>
          <a:p>
            <a:pPr lvl="1">
              <a:lnSpc>
                <a:spcPct val="120000"/>
              </a:lnSpc>
              <a:spcBef>
                <a:spcPts val="0"/>
              </a:spcBef>
            </a:pPr>
            <a:r>
              <a:rPr lang="en-GB" dirty="0" smtClean="0"/>
              <a:t>Colour</a:t>
            </a:r>
            <a:endParaRPr lang="en-GB" dirty="0"/>
          </a:p>
          <a:p>
            <a:pPr lvl="2">
              <a:lnSpc>
                <a:spcPct val="120000"/>
              </a:lnSpc>
              <a:spcBef>
                <a:spcPts val="0"/>
              </a:spcBef>
            </a:pPr>
            <a:r>
              <a:rPr lang="en-GB" dirty="0" smtClean="0"/>
              <a:t>Do colours structure the exhibition? [Y / N]</a:t>
            </a:r>
          </a:p>
          <a:p>
            <a:pPr lvl="1">
              <a:lnSpc>
                <a:spcPct val="120000"/>
              </a:lnSpc>
              <a:spcBef>
                <a:spcPts val="0"/>
              </a:spcBef>
            </a:pPr>
            <a:r>
              <a:rPr lang="en-GB" dirty="0" smtClean="0"/>
              <a:t>Are there exhibit </a:t>
            </a:r>
            <a:r>
              <a:rPr lang="en-GB" dirty="0" smtClean="0"/>
              <a:t>previews </a:t>
            </a:r>
            <a:r>
              <a:rPr lang="en-GB" dirty="0" smtClean="0"/>
              <a:t>on higher levels? (cf. glances through the door into a room)</a:t>
            </a:r>
          </a:p>
        </p:txBody>
      </p:sp>
      <p:sp>
        <p:nvSpPr>
          <p:cNvPr id="3" name="Inhaltsplatzhalter 2"/>
          <p:cNvSpPr>
            <a:spLocks noGrp="1"/>
          </p:cNvSpPr>
          <p:nvPr>
            <p:ph sz="half" idx="10"/>
          </p:nvPr>
        </p:nvSpPr>
        <p:spPr>
          <a:xfrm>
            <a:off x="4572000" y="2348880"/>
            <a:ext cx="4320479" cy="2808312"/>
          </a:xfrm>
        </p:spPr>
        <p:txBody>
          <a:bodyPr>
            <a:normAutofit fontScale="70000" lnSpcReduction="20000"/>
          </a:bodyPr>
          <a:lstStyle/>
          <a:p>
            <a:pPr>
              <a:lnSpc>
                <a:spcPct val="110000"/>
              </a:lnSpc>
              <a:spcBef>
                <a:spcPts val="0"/>
              </a:spcBef>
            </a:pPr>
            <a:r>
              <a:rPr lang="en-GB" dirty="0" smtClean="0"/>
              <a:t>Interaction </a:t>
            </a:r>
            <a:r>
              <a:rPr lang="en-GB" dirty="0" smtClean="0"/>
              <a:t>and </a:t>
            </a:r>
            <a:r>
              <a:rPr lang="en-GB" dirty="0" smtClean="0"/>
              <a:t>navigation</a:t>
            </a:r>
            <a:endParaRPr lang="en-GB" dirty="0"/>
          </a:p>
          <a:p>
            <a:pPr lvl="1">
              <a:lnSpc>
                <a:spcPct val="110000"/>
              </a:lnSpc>
              <a:spcBef>
                <a:spcPts val="0"/>
              </a:spcBef>
            </a:pPr>
            <a:r>
              <a:rPr lang="en-GB" dirty="0" smtClean="0"/>
              <a:t>1 / 2 / 3 or more navigation bars / menus?</a:t>
            </a:r>
          </a:p>
          <a:p>
            <a:pPr lvl="1">
              <a:lnSpc>
                <a:spcPct val="110000"/>
              </a:lnSpc>
              <a:spcBef>
                <a:spcPts val="0"/>
              </a:spcBef>
            </a:pPr>
            <a:r>
              <a:rPr lang="en-GB" dirty="0" smtClean="0"/>
              <a:t>1 / 2 / 3 or more levels?</a:t>
            </a:r>
          </a:p>
          <a:p>
            <a:pPr lvl="1">
              <a:lnSpc>
                <a:spcPct val="110000"/>
              </a:lnSpc>
              <a:spcBef>
                <a:spcPts val="0"/>
              </a:spcBef>
            </a:pPr>
            <a:r>
              <a:rPr lang="en-GB" dirty="0" smtClean="0"/>
              <a:t>Is there a preferred viewing path?</a:t>
            </a:r>
            <a:endParaRPr lang="en-GB" dirty="0"/>
          </a:p>
          <a:p>
            <a:pPr lvl="1">
              <a:lnSpc>
                <a:spcPct val="110000"/>
              </a:lnSpc>
              <a:spcBef>
                <a:spcPts val="0"/>
              </a:spcBef>
            </a:pPr>
            <a:r>
              <a:rPr lang="en-GB" dirty="0" smtClean="0"/>
              <a:t>Navigation icons / symbols (e.g. arrows)?</a:t>
            </a:r>
          </a:p>
          <a:p>
            <a:pPr lvl="1">
              <a:lnSpc>
                <a:spcPct val="110000"/>
              </a:lnSpc>
              <a:spcBef>
                <a:spcPts val="0"/>
              </a:spcBef>
            </a:pPr>
            <a:r>
              <a:rPr lang="en-GB" dirty="0" smtClean="0"/>
              <a:t>Internal / external links in exhibit descriptions?</a:t>
            </a:r>
            <a:endParaRPr lang="en-GB" dirty="0"/>
          </a:p>
          <a:p>
            <a:pPr>
              <a:lnSpc>
                <a:spcPct val="110000"/>
              </a:lnSpc>
              <a:spcBef>
                <a:spcPts val="0"/>
              </a:spcBef>
            </a:pPr>
            <a:r>
              <a:rPr lang="en-GB" dirty="0" smtClean="0"/>
              <a:t>Search </a:t>
            </a:r>
            <a:r>
              <a:rPr lang="en-GB" dirty="0" smtClean="0"/>
              <a:t>and </a:t>
            </a:r>
            <a:r>
              <a:rPr lang="en-GB" dirty="0" smtClean="0"/>
              <a:t>categorization</a:t>
            </a:r>
          </a:p>
          <a:p>
            <a:pPr lvl="1">
              <a:lnSpc>
                <a:spcPct val="110000"/>
              </a:lnSpc>
              <a:spcBef>
                <a:spcPts val="0"/>
              </a:spcBef>
            </a:pPr>
            <a:r>
              <a:rPr lang="en-GB" dirty="0" smtClean="0"/>
              <a:t>Is there a search function integrated?</a:t>
            </a:r>
          </a:p>
          <a:p>
            <a:pPr lvl="1">
              <a:lnSpc>
                <a:spcPct val="110000"/>
              </a:lnSpc>
              <a:spcBef>
                <a:spcPts val="0"/>
              </a:spcBef>
            </a:pPr>
            <a:r>
              <a:rPr lang="en-GB" dirty="0" smtClean="0"/>
              <a:t>Is there a map indicating the exhibition layout?</a:t>
            </a:r>
          </a:p>
          <a:p>
            <a:pPr lvl="1">
              <a:lnSpc>
                <a:spcPct val="110000"/>
              </a:lnSpc>
              <a:spcBef>
                <a:spcPts val="0"/>
              </a:spcBef>
            </a:pPr>
            <a:r>
              <a:rPr lang="en-GB" dirty="0" smtClean="0"/>
              <a:t>Can artefacts be shown by category or metadata label (e.g. author, time, content features)? [Y / N]</a:t>
            </a:r>
          </a:p>
          <a:p>
            <a:pPr lvl="1"/>
            <a:endParaRPr lang="en-GB" dirty="0"/>
          </a:p>
          <a:p>
            <a:endParaRPr lang="en-GB" dirty="0"/>
          </a:p>
          <a:p>
            <a:pPr marL="457200" lvl="1" indent="0">
              <a:buNone/>
            </a:pPr>
            <a:endParaRPr lang="en-GB" dirty="0"/>
          </a:p>
          <a:p>
            <a:endParaRPr lang="de-DE" dirty="0"/>
          </a:p>
        </p:txBody>
      </p:sp>
      <p:sp>
        <p:nvSpPr>
          <p:cNvPr id="4" name="Titel 3"/>
          <p:cNvSpPr>
            <a:spLocks noGrp="1"/>
          </p:cNvSpPr>
          <p:nvPr>
            <p:ph type="title"/>
          </p:nvPr>
        </p:nvSpPr>
        <p:spPr/>
        <p:txBody>
          <a:bodyPr/>
          <a:lstStyle/>
          <a:p>
            <a:r>
              <a:rPr lang="en-GB" dirty="0"/>
              <a:t>Annotation Schema for </a:t>
            </a:r>
            <a:r>
              <a:rPr lang="en-GB" dirty="0" smtClean="0"/>
              <a:t>“Narration </a:t>
            </a:r>
            <a:r>
              <a:rPr lang="en-GB" dirty="0" smtClean="0"/>
              <a:t>and </a:t>
            </a:r>
            <a:r>
              <a:rPr lang="en-GB" dirty="0" smtClean="0"/>
              <a:t>Storytelling”</a:t>
            </a:r>
            <a:endParaRPr lang="de-DE" dirty="0"/>
          </a:p>
        </p:txBody>
      </p:sp>
    </p:spTree>
    <p:extLst>
      <p:ext uri="{BB962C8B-B14F-4D97-AF65-F5344CB8AC3E}">
        <p14:creationId xmlns:p14="http://schemas.microsoft.com/office/powerpoint/2010/main" val="1581634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de-DE" dirty="0" err="1" smtClean="0"/>
              <a:t>Overview</a:t>
            </a:r>
            <a:endParaRPr lang="de-DE" dirty="0"/>
          </a:p>
        </p:txBody>
      </p:sp>
      <p:sp>
        <p:nvSpPr>
          <p:cNvPr id="4" name="Textplatzhalter 3"/>
          <p:cNvSpPr>
            <a:spLocks noGrp="1"/>
          </p:cNvSpPr>
          <p:nvPr>
            <p:ph type="body" idx="4294967295"/>
          </p:nvPr>
        </p:nvSpPr>
        <p:spPr>
          <a:xfrm>
            <a:off x="1491278" y="2492896"/>
            <a:ext cx="7388030" cy="3811588"/>
          </a:xfrm>
        </p:spPr>
        <p:txBody>
          <a:bodyPr>
            <a:normAutofit/>
          </a:bodyPr>
          <a:lstStyle/>
          <a:p>
            <a:pPr marL="457200" indent="-457200">
              <a:buAutoNum type="arabicPeriod"/>
            </a:pPr>
            <a:r>
              <a:rPr lang="de-DE" dirty="0">
                <a:solidFill>
                  <a:schemeClr val="accent6">
                    <a:lumMod val="75000"/>
                  </a:schemeClr>
                </a:solidFill>
              </a:rPr>
              <a:t>Online </a:t>
            </a:r>
            <a:r>
              <a:rPr lang="de-DE" dirty="0" err="1">
                <a:solidFill>
                  <a:schemeClr val="accent6">
                    <a:lumMod val="75000"/>
                  </a:schemeClr>
                </a:solidFill>
              </a:rPr>
              <a:t>Exhibitions</a:t>
            </a:r>
            <a:endParaRPr lang="de-DE" i="1" dirty="0" smtClean="0">
              <a:solidFill>
                <a:schemeClr val="accent6">
                  <a:lumMod val="75000"/>
                </a:schemeClr>
              </a:solidFill>
            </a:endParaRPr>
          </a:p>
          <a:p>
            <a:pPr marL="457200" indent="-457200">
              <a:buAutoNum type="arabicPeriod"/>
            </a:pPr>
            <a:r>
              <a:rPr lang="de-DE" dirty="0" smtClean="0">
                <a:solidFill>
                  <a:schemeClr val="accent5">
                    <a:lumMod val="75000"/>
                  </a:schemeClr>
                </a:solidFill>
              </a:rPr>
              <a:t>Multimodal </a:t>
            </a:r>
            <a:r>
              <a:rPr lang="de-DE" dirty="0" err="1" smtClean="0">
                <a:solidFill>
                  <a:schemeClr val="accent5">
                    <a:lumMod val="75000"/>
                  </a:schemeClr>
                </a:solidFill>
              </a:rPr>
              <a:t>Complexity</a:t>
            </a:r>
            <a:endParaRPr lang="de-DE" i="1" dirty="0" smtClean="0">
              <a:solidFill>
                <a:schemeClr val="accent5">
                  <a:lumMod val="75000"/>
                </a:schemeClr>
              </a:solidFill>
            </a:endParaRPr>
          </a:p>
          <a:p>
            <a:pPr marL="457200" indent="-457200">
              <a:buAutoNum type="arabicPeriod"/>
            </a:pPr>
            <a:r>
              <a:rPr lang="de-DE" dirty="0" err="1">
                <a:solidFill>
                  <a:srgbClr val="E53517"/>
                </a:solidFill>
              </a:rPr>
              <a:t>Assumptions</a:t>
            </a:r>
            <a:r>
              <a:rPr lang="de-DE" dirty="0">
                <a:solidFill>
                  <a:srgbClr val="E53517"/>
                </a:solidFill>
              </a:rPr>
              <a:t> </a:t>
            </a:r>
            <a:r>
              <a:rPr lang="de-DE" dirty="0" err="1">
                <a:solidFill>
                  <a:srgbClr val="E53517"/>
                </a:solidFill>
              </a:rPr>
              <a:t>behind</a:t>
            </a:r>
            <a:r>
              <a:rPr lang="de-DE" dirty="0">
                <a:solidFill>
                  <a:srgbClr val="E53517"/>
                </a:solidFill>
              </a:rPr>
              <a:t> Annotation Schemata</a:t>
            </a:r>
            <a:endParaRPr lang="de-DE" i="1" dirty="0">
              <a:solidFill>
                <a:srgbClr val="E53517"/>
              </a:solidFill>
            </a:endParaRPr>
          </a:p>
          <a:p>
            <a:pPr marL="457200" indent="-457200">
              <a:buFont typeface="Arial" panose="020B0604020202020204" pitchFamily="34" charset="0"/>
              <a:buAutoNum type="arabicPeriod"/>
            </a:pPr>
            <a:r>
              <a:rPr lang="de-DE" dirty="0" smtClean="0">
                <a:solidFill>
                  <a:srgbClr val="7030A0"/>
                </a:solidFill>
              </a:rPr>
              <a:t>Making </a:t>
            </a:r>
            <a:r>
              <a:rPr lang="de-DE" dirty="0" err="1" smtClean="0">
                <a:solidFill>
                  <a:srgbClr val="7030A0"/>
                </a:solidFill>
              </a:rPr>
              <a:t>Results</a:t>
            </a:r>
            <a:r>
              <a:rPr lang="de-DE" dirty="0" smtClean="0">
                <a:solidFill>
                  <a:srgbClr val="7030A0"/>
                </a:solidFill>
              </a:rPr>
              <a:t> </a:t>
            </a:r>
            <a:r>
              <a:rPr lang="de-DE" dirty="0" err="1" smtClean="0">
                <a:solidFill>
                  <a:srgbClr val="7030A0"/>
                </a:solidFill>
              </a:rPr>
              <a:t>Comparable</a:t>
            </a:r>
            <a:endParaRPr lang="de-DE" i="1" dirty="0" smtClean="0">
              <a:solidFill>
                <a:srgbClr val="7030A0"/>
              </a:solidFill>
            </a:endParaRPr>
          </a:p>
        </p:txBody>
      </p:sp>
      <p:sp>
        <p:nvSpPr>
          <p:cNvPr id="5" name="Bildplatzhalter 4"/>
          <p:cNvSpPr>
            <a:spLocks noGrp="1"/>
          </p:cNvSpPr>
          <p:nvPr>
            <p:ph type="pic" sz="quarter" idx="10"/>
          </p:nvPr>
        </p:nvSpPr>
        <p:spPr/>
      </p:sp>
    </p:spTree>
    <p:extLst>
      <p:ext uri="{BB962C8B-B14F-4D97-AF65-F5344CB8AC3E}">
        <p14:creationId xmlns:p14="http://schemas.microsoft.com/office/powerpoint/2010/main" val="361872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de-DE" dirty="0" err="1"/>
              <a:t>Overview</a:t>
            </a:r>
            <a:endParaRPr lang="de-DE" dirty="0"/>
          </a:p>
        </p:txBody>
      </p:sp>
      <p:sp>
        <p:nvSpPr>
          <p:cNvPr id="4" name="Textplatzhalter 3"/>
          <p:cNvSpPr>
            <a:spLocks noGrp="1"/>
          </p:cNvSpPr>
          <p:nvPr>
            <p:ph type="body" idx="4294967295"/>
          </p:nvPr>
        </p:nvSpPr>
        <p:spPr>
          <a:xfrm>
            <a:off x="1491278" y="2492896"/>
            <a:ext cx="7388030" cy="3811588"/>
          </a:xfrm>
        </p:spPr>
        <p:txBody>
          <a:bodyPr>
            <a:normAutofit/>
          </a:bodyPr>
          <a:lstStyle/>
          <a:p>
            <a:pPr marL="457200" indent="-457200">
              <a:buAutoNum type="arabicPeriod"/>
            </a:pPr>
            <a:r>
              <a:rPr lang="de-DE" dirty="0">
                <a:solidFill>
                  <a:schemeClr val="accent6">
                    <a:lumMod val="40000"/>
                    <a:lumOff val="60000"/>
                  </a:schemeClr>
                </a:solidFill>
              </a:rPr>
              <a:t>Online </a:t>
            </a:r>
            <a:r>
              <a:rPr lang="de-DE" dirty="0" err="1" smtClean="0">
                <a:solidFill>
                  <a:schemeClr val="accent6">
                    <a:lumMod val="40000"/>
                    <a:lumOff val="60000"/>
                  </a:schemeClr>
                </a:solidFill>
              </a:rPr>
              <a:t>Exhibitions</a:t>
            </a:r>
            <a:endParaRPr lang="de-DE" i="1" dirty="0" smtClean="0">
              <a:solidFill>
                <a:schemeClr val="accent6">
                  <a:lumMod val="40000"/>
                  <a:lumOff val="60000"/>
                </a:schemeClr>
              </a:solidFill>
            </a:endParaRPr>
          </a:p>
          <a:p>
            <a:pPr marL="457200" indent="-457200">
              <a:buAutoNum type="arabicPeriod"/>
            </a:pPr>
            <a:r>
              <a:rPr lang="de-DE" dirty="0" smtClean="0">
                <a:solidFill>
                  <a:schemeClr val="accent5">
                    <a:lumMod val="40000"/>
                    <a:lumOff val="60000"/>
                  </a:schemeClr>
                </a:solidFill>
              </a:rPr>
              <a:t>Multimodal </a:t>
            </a:r>
            <a:r>
              <a:rPr lang="de-DE" dirty="0" err="1" smtClean="0">
                <a:solidFill>
                  <a:schemeClr val="accent5">
                    <a:lumMod val="40000"/>
                    <a:lumOff val="60000"/>
                  </a:schemeClr>
                </a:solidFill>
              </a:rPr>
              <a:t>Complexity</a:t>
            </a:r>
            <a:endParaRPr lang="de-DE" i="1" dirty="0" smtClean="0">
              <a:solidFill>
                <a:schemeClr val="accent5">
                  <a:lumMod val="40000"/>
                  <a:lumOff val="60000"/>
                </a:schemeClr>
              </a:solidFill>
            </a:endParaRPr>
          </a:p>
          <a:p>
            <a:pPr marL="457200" indent="-457200">
              <a:buAutoNum type="arabicPeriod"/>
            </a:pPr>
            <a:r>
              <a:rPr lang="de-DE" dirty="0" err="1">
                <a:solidFill>
                  <a:srgbClr val="F5ADA1"/>
                </a:solidFill>
              </a:rPr>
              <a:t>Assumptions</a:t>
            </a:r>
            <a:r>
              <a:rPr lang="de-DE" dirty="0">
                <a:solidFill>
                  <a:srgbClr val="F5ADA1"/>
                </a:solidFill>
              </a:rPr>
              <a:t> </a:t>
            </a:r>
            <a:r>
              <a:rPr lang="de-DE" dirty="0" err="1">
                <a:solidFill>
                  <a:srgbClr val="F5ADA1"/>
                </a:solidFill>
              </a:rPr>
              <a:t>behind</a:t>
            </a:r>
            <a:r>
              <a:rPr lang="de-DE" dirty="0">
                <a:solidFill>
                  <a:srgbClr val="F5ADA1"/>
                </a:solidFill>
              </a:rPr>
              <a:t> Annotation Schemata</a:t>
            </a:r>
            <a:endParaRPr lang="de-DE" i="1" dirty="0">
              <a:solidFill>
                <a:srgbClr val="F5ADA1"/>
              </a:solidFill>
            </a:endParaRPr>
          </a:p>
          <a:p>
            <a:pPr marL="457200" indent="-457200">
              <a:buFont typeface="Arial" panose="020B0604020202020204" pitchFamily="34" charset="0"/>
              <a:buAutoNum type="arabicPeriod"/>
            </a:pPr>
            <a:r>
              <a:rPr lang="de-DE" dirty="0" smtClean="0">
                <a:solidFill>
                  <a:srgbClr val="7030A0"/>
                </a:solidFill>
              </a:rPr>
              <a:t>Making </a:t>
            </a:r>
            <a:r>
              <a:rPr lang="de-DE" dirty="0" err="1" smtClean="0">
                <a:solidFill>
                  <a:srgbClr val="7030A0"/>
                </a:solidFill>
              </a:rPr>
              <a:t>Results</a:t>
            </a:r>
            <a:r>
              <a:rPr lang="de-DE" dirty="0" smtClean="0">
                <a:solidFill>
                  <a:srgbClr val="7030A0"/>
                </a:solidFill>
              </a:rPr>
              <a:t> </a:t>
            </a:r>
            <a:r>
              <a:rPr lang="de-DE" dirty="0" err="1" smtClean="0">
                <a:solidFill>
                  <a:srgbClr val="7030A0"/>
                </a:solidFill>
              </a:rPr>
              <a:t>Comparable</a:t>
            </a:r>
            <a:endParaRPr lang="de-DE" i="1" dirty="0" smtClean="0">
              <a:solidFill>
                <a:srgbClr val="7030A0"/>
              </a:solidFill>
            </a:endParaRPr>
          </a:p>
        </p:txBody>
      </p:sp>
      <p:sp>
        <p:nvSpPr>
          <p:cNvPr id="5" name="Bildplatzhalter 4"/>
          <p:cNvSpPr>
            <a:spLocks noGrp="1"/>
          </p:cNvSpPr>
          <p:nvPr>
            <p:ph type="pic" sz="quarter" idx="10"/>
          </p:nvPr>
        </p:nvSpPr>
        <p:spPr/>
      </p:sp>
      <p:sp>
        <p:nvSpPr>
          <p:cNvPr id="6" name="Textfeld 5"/>
          <p:cNvSpPr txBox="1"/>
          <p:nvPr/>
        </p:nvSpPr>
        <p:spPr>
          <a:xfrm>
            <a:off x="0" y="1"/>
            <a:ext cx="1763688" cy="276999"/>
          </a:xfrm>
          <a:prstGeom prst="rect">
            <a:avLst/>
          </a:prstGeom>
          <a:noFill/>
        </p:spPr>
        <p:txBody>
          <a:bodyPr wrap="square" rtlCol="0">
            <a:spAutoFit/>
          </a:bodyPr>
          <a:lstStyle/>
          <a:p>
            <a:r>
              <a:rPr lang="de-DE" sz="1200" b="1" dirty="0" smtClean="0">
                <a:solidFill>
                  <a:srgbClr val="00B0F0"/>
                </a:solidFill>
              </a:rPr>
              <a:t>Folgeseiten</a:t>
            </a:r>
            <a:r>
              <a:rPr lang="de-DE" sz="1200" dirty="0" smtClean="0">
                <a:solidFill>
                  <a:srgbClr val="00B0F0"/>
                </a:solidFill>
              </a:rPr>
              <a:t>, mit Logo</a:t>
            </a:r>
            <a:endParaRPr lang="de-DE" sz="1200" dirty="0">
              <a:solidFill>
                <a:srgbClr val="00B0F0"/>
              </a:solidFill>
            </a:endParaRPr>
          </a:p>
        </p:txBody>
      </p:sp>
    </p:spTree>
    <p:extLst>
      <p:ext uri="{BB962C8B-B14F-4D97-AF65-F5344CB8AC3E}">
        <p14:creationId xmlns:p14="http://schemas.microsoft.com/office/powerpoint/2010/main" val="209816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4">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en-GB" dirty="0" smtClean="0"/>
              <a:t>How to Create “Islands of Connected Results” (1)</a:t>
            </a:r>
            <a:endParaRPr lang="en-GB" dirty="0"/>
          </a:p>
        </p:txBody>
      </p:sp>
      <p:sp>
        <p:nvSpPr>
          <p:cNvPr id="4" name="Textplatzhalter 3"/>
          <p:cNvSpPr>
            <a:spLocks noGrp="1"/>
          </p:cNvSpPr>
          <p:nvPr>
            <p:ph type="body" idx="4294967295"/>
          </p:nvPr>
        </p:nvSpPr>
        <p:spPr>
          <a:xfrm>
            <a:off x="1403648" y="2132856"/>
            <a:ext cx="7488830" cy="4099620"/>
          </a:xfrm>
        </p:spPr>
        <p:txBody>
          <a:bodyPr>
            <a:normAutofit fontScale="85000" lnSpcReduction="10000"/>
          </a:bodyPr>
          <a:lstStyle/>
          <a:p>
            <a:pPr marL="0" indent="0">
              <a:buNone/>
            </a:pPr>
            <a:r>
              <a:rPr lang="en-GB" dirty="0" smtClean="0"/>
              <a:t>Try to distinguish between</a:t>
            </a:r>
          </a:p>
          <a:p>
            <a:r>
              <a:rPr lang="en-GB" dirty="0" smtClean="0">
                <a:solidFill>
                  <a:schemeClr val="accent4">
                    <a:lumMod val="75000"/>
                  </a:schemeClr>
                </a:solidFill>
              </a:rPr>
              <a:t>theoretical assumptions </a:t>
            </a:r>
            <a:r>
              <a:rPr lang="en-GB" dirty="0" smtClean="0"/>
              <a:t>regarding multimodality</a:t>
            </a:r>
          </a:p>
          <a:p>
            <a:pPr lvl="1"/>
            <a:r>
              <a:rPr lang="en-GB" dirty="0" smtClean="0"/>
              <a:t>Which modes / </a:t>
            </a:r>
            <a:r>
              <a:rPr lang="en-GB" dirty="0" err="1" smtClean="0"/>
              <a:t>submodes</a:t>
            </a:r>
            <a:r>
              <a:rPr lang="en-GB" dirty="0"/>
              <a:t> </a:t>
            </a:r>
            <a:r>
              <a:rPr lang="en-GB" dirty="0" smtClean="0"/>
              <a:t>are assumed / distinguished?</a:t>
            </a:r>
          </a:p>
          <a:p>
            <a:pPr lvl="1"/>
            <a:r>
              <a:rPr lang="en-GB" dirty="0" smtClean="0"/>
              <a:t>Which types of intermodal relations? (cf. </a:t>
            </a:r>
            <a:r>
              <a:rPr lang="en-GB" dirty="0" err="1" smtClean="0"/>
              <a:t>Siefkes</a:t>
            </a:r>
            <a:r>
              <a:rPr lang="en-GB" dirty="0" smtClean="0"/>
              <a:t> 2015)</a:t>
            </a:r>
          </a:p>
          <a:p>
            <a:pPr lvl="1"/>
            <a:r>
              <a:rPr lang="en-GB" dirty="0" smtClean="0"/>
              <a:t>How do you understand “mode”? (sign model / sign system / communication model)</a:t>
            </a:r>
          </a:p>
          <a:p>
            <a:r>
              <a:rPr lang="en-GB" dirty="0" smtClean="0">
                <a:solidFill>
                  <a:schemeClr val="accent4">
                    <a:lumMod val="75000"/>
                  </a:schemeClr>
                </a:solidFill>
              </a:rPr>
              <a:t>genre-specific modelling </a:t>
            </a:r>
            <a:r>
              <a:rPr lang="en-GB" dirty="0" smtClean="0"/>
              <a:t>in the annotation system</a:t>
            </a:r>
          </a:p>
          <a:p>
            <a:pPr lvl="1"/>
            <a:r>
              <a:rPr lang="en-GB" dirty="0" smtClean="0"/>
              <a:t>Which modes </a:t>
            </a:r>
            <a:r>
              <a:rPr lang="en-GB" dirty="0" smtClean="0"/>
              <a:t>occur </a:t>
            </a:r>
            <a:r>
              <a:rPr lang="en-GB" dirty="0" smtClean="0"/>
              <a:t>in the genre?</a:t>
            </a:r>
          </a:p>
          <a:p>
            <a:pPr lvl="1"/>
            <a:r>
              <a:rPr lang="en-GB" dirty="0" smtClean="0"/>
              <a:t>How do they interact?</a:t>
            </a:r>
          </a:p>
          <a:p>
            <a:pPr lvl="1"/>
            <a:r>
              <a:rPr lang="en-GB" dirty="0" smtClean="0"/>
              <a:t>Genre-related functions</a:t>
            </a:r>
          </a:p>
          <a:p>
            <a:pPr lvl="1"/>
            <a:r>
              <a:rPr lang="en-GB" dirty="0" smtClean="0"/>
              <a:t>Conventions of </a:t>
            </a:r>
            <a:r>
              <a:rPr lang="en-GB" dirty="0" smtClean="0"/>
              <a:t>production </a:t>
            </a:r>
            <a:r>
              <a:rPr lang="en-GB" dirty="0" smtClean="0"/>
              <a:t>and perception</a:t>
            </a:r>
          </a:p>
          <a:p>
            <a:r>
              <a:rPr lang="en-GB" dirty="0">
                <a:solidFill>
                  <a:schemeClr val="accent4">
                    <a:lumMod val="75000"/>
                  </a:schemeClr>
                </a:solidFill>
              </a:rPr>
              <a:t>t</a:t>
            </a:r>
            <a:r>
              <a:rPr lang="en-GB" dirty="0" smtClean="0">
                <a:solidFill>
                  <a:schemeClr val="accent4">
                    <a:lumMod val="75000"/>
                  </a:schemeClr>
                </a:solidFill>
              </a:rPr>
              <a:t>he specific focus caused by </a:t>
            </a:r>
            <a:r>
              <a:rPr lang="en-GB" dirty="0" smtClean="0">
                <a:solidFill>
                  <a:schemeClr val="accent4">
                    <a:lumMod val="75000"/>
                  </a:schemeClr>
                </a:solidFill>
              </a:rPr>
              <a:t>the hypotheses</a:t>
            </a:r>
            <a:endParaRPr lang="en-GB" dirty="0" smtClean="0">
              <a:solidFill>
                <a:schemeClr val="accent4">
                  <a:lumMod val="75000"/>
                </a:schemeClr>
              </a:solidFill>
            </a:endParaRPr>
          </a:p>
          <a:p>
            <a:pPr lvl="1"/>
            <a:r>
              <a:rPr lang="en-GB" dirty="0" smtClean="0"/>
              <a:t>Selection of certain areas (out of a theoretical </a:t>
            </a:r>
            <a:r>
              <a:rPr lang="en-GB" dirty="0" smtClean="0"/>
              <a:t>“general </a:t>
            </a:r>
            <a:r>
              <a:rPr lang="en-GB" dirty="0" smtClean="0"/>
              <a:t>annotation </a:t>
            </a:r>
            <a:r>
              <a:rPr lang="en-GB" dirty="0" smtClean="0"/>
              <a:t>schema”)</a:t>
            </a:r>
            <a:endParaRPr lang="en-GB" dirty="0" smtClean="0"/>
          </a:p>
          <a:p>
            <a:pPr lvl="1"/>
            <a:r>
              <a:rPr lang="en-GB" dirty="0" smtClean="0"/>
              <a:t>Specific perspective on the genre</a:t>
            </a:r>
          </a:p>
          <a:p>
            <a:pPr lvl="1"/>
            <a:endParaRPr lang="en-GB" dirty="0" smtClean="0"/>
          </a:p>
        </p:txBody>
      </p:sp>
      <p:sp>
        <p:nvSpPr>
          <p:cNvPr id="5" name="Bildplatzhalter 4"/>
          <p:cNvSpPr>
            <a:spLocks noGrp="1"/>
          </p:cNvSpPr>
          <p:nvPr>
            <p:ph type="pic" sz="quarter" idx="10"/>
          </p:nvPr>
        </p:nvSpPr>
        <p:spPr/>
      </p:sp>
      <p:sp>
        <p:nvSpPr>
          <p:cNvPr id="6" name="Textfeld 5"/>
          <p:cNvSpPr txBox="1"/>
          <p:nvPr/>
        </p:nvSpPr>
        <p:spPr>
          <a:xfrm>
            <a:off x="0" y="1"/>
            <a:ext cx="1763688" cy="276999"/>
          </a:xfrm>
          <a:prstGeom prst="rect">
            <a:avLst/>
          </a:prstGeom>
          <a:noFill/>
        </p:spPr>
        <p:txBody>
          <a:bodyPr wrap="square" rtlCol="0">
            <a:spAutoFit/>
          </a:bodyPr>
          <a:lstStyle/>
          <a:p>
            <a:r>
              <a:rPr lang="de-DE" sz="1200" b="1" dirty="0" smtClean="0">
                <a:solidFill>
                  <a:srgbClr val="00B0F0"/>
                </a:solidFill>
              </a:rPr>
              <a:t>Folgeseiten</a:t>
            </a:r>
            <a:r>
              <a:rPr lang="de-DE" sz="1200" dirty="0" smtClean="0">
                <a:solidFill>
                  <a:srgbClr val="00B0F0"/>
                </a:solidFill>
              </a:rPr>
              <a:t>, mit Logo</a:t>
            </a:r>
            <a:endParaRPr lang="de-DE" sz="1200" dirty="0">
              <a:solidFill>
                <a:srgbClr val="00B0F0"/>
              </a:solidFill>
            </a:endParaRPr>
          </a:p>
        </p:txBody>
      </p:sp>
    </p:spTree>
    <p:extLst>
      <p:ext uri="{BB962C8B-B14F-4D97-AF65-F5344CB8AC3E}">
        <p14:creationId xmlns:p14="http://schemas.microsoft.com/office/powerpoint/2010/main" val="3544586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en-GB" dirty="0" smtClean="0"/>
              <a:t>How to Create “Islands of </a:t>
            </a:r>
            <a:r>
              <a:rPr lang="en-GB" dirty="0"/>
              <a:t>Connected </a:t>
            </a:r>
            <a:r>
              <a:rPr lang="en-GB" dirty="0" smtClean="0"/>
              <a:t>Results” (2)</a:t>
            </a:r>
            <a:endParaRPr lang="en-GB" dirty="0"/>
          </a:p>
        </p:txBody>
      </p:sp>
      <p:sp>
        <p:nvSpPr>
          <p:cNvPr id="4" name="Textplatzhalter 3"/>
          <p:cNvSpPr>
            <a:spLocks noGrp="1"/>
          </p:cNvSpPr>
          <p:nvPr>
            <p:ph type="body" idx="4294967295"/>
          </p:nvPr>
        </p:nvSpPr>
        <p:spPr>
          <a:xfrm>
            <a:off x="1403648" y="2132856"/>
            <a:ext cx="7848872" cy="4099620"/>
          </a:xfrm>
        </p:spPr>
        <p:txBody>
          <a:bodyPr>
            <a:normAutofit fontScale="92500" lnSpcReduction="10000"/>
          </a:bodyPr>
          <a:lstStyle/>
          <a:p>
            <a:pPr marL="0" indent="0">
              <a:buNone/>
            </a:pPr>
            <a:r>
              <a:rPr lang="en-GB" dirty="0" smtClean="0"/>
              <a:t>Your results will</a:t>
            </a:r>
          </a:p>
          <a:p>
            <a:r>
              <a:rPr lang="en-GB" dirty="0" smtClean="0">
                <a:solidFill>
                  <a:schemeClr val="accent4">
                    <a:lumMod val="75000"/>
                  </a:schemeClr>
                </a:solidFill>
              </a:rPr>
              <a:t>test </a:t>
            </a:r>
            <a:r>
              <a:rPr lang="en-GB" dirty="0" smtClean="0">
                <a:solidFill>
                  <a:schemeClr val="accent4">
                    <a:lumMod val="75000"/>
                  </a:schemeClr>
                </a:solidFill>
              </a:rPr>
              <a:t>the hypotheses</a:t>
            </a:r>
            <a:r>
              <a:rPr lang="en-GB" dirty="0" smtClean="0"/>
              <a:t>, but also …</a:t>
            </a:r>
          </a:p>
          <a:p>
            <a:r>
              <a:rPr lang="en-GB" dirty="0" smtClean="0">
                <a:solidFill>
                  <a:schemeClr val="accent4">
                    <a:lumMod val="75000"/>
                  </a:schemeClr>
                </a:solidFill>
              </a:rPr>
              <a:t>be comparable to other studies </a:t>
            </a:r>
            <a:r>
              <a:rPr lang="en-GB" dirty="0" smtClean="0"/>
              <a:t>based on not-too-distant theoretical assumptions</a:t>
            </a:r>
          </a:p>
          <a:p>
            <a:pPr lvl="1"/>
            <a:r>
              <a:rPr lang="en-GB" dirty="0" smtClean="0"/>
              <a:t>Results can be compared if </a:t>
            </a:r>
            <a:r>
              <a:rPr lang="en-GB" dirty="0" smtClean="0">
                <a:solidFill>
                  <a:schemeClr val="accent4">
                    <a:lumMod val="75000"/>
                  </a:schemeClr>
                </a:solidFill>
              </a:rPr>
              <a:t>theory differences </a:t>
            </a:r>
            <a:r>
              <a:rPr lang="en-GB" dirty="0" smtClean="0"/>
              <a:t>are in the open</a:t>
            </a:r>
          </a:p>
          <a:p>
            <a:pPr lvl="1"/>
            <a:r>
              <a:rPr lang="en-GB" dirty="0" smtClean="0"/>
              <a:t>Your results and others may complement each other</a:t>
            </a:r>
          </a:p>
          <a:p>
            <a:pPr lvl="1"/>
            <a:r>
              <a:rPr lang="en-GB" dirty="0" smtClean="0"/>
              <a:t>Theories become comparable, too! (via various aspects of their description)</a:t>
            </a:r>
          </a:p>
          <a:p>
            <a:r>
              <a:rPr lang="en-GB" dirty="0" smtClean="0"/>
              <a:t>help to </a:t>
            </a:r>
            <a:r>
              <a:rPr lang="en-GB" dirty="0" smtClean="0">
                <a:solidFill>
                  <a:schemeClr val="accent4">
                    <a:lumMod val="75000"/>
                  </a:schemeClr>
                </a:solidFill>
              </a:rPr>
              <a:t>model the genre</a:t>
            </a:r>
          </a:p>
          <a:p>
            <a:pPr lvl="1"/>
            <a:r>
              <a:rPr lang="en-GB" dirty="0" smtClean="0"/>
              <a:t>Others can evaluate your decisions and build on them</a:t>
            </a:r>
          </a:p>
          <a:p>
            <a:pPr lvl="1"/>
            <a:r>
              <a:rPr lang="en-GB" dirty="0" smtClean="0"/>
              <a:t>E.g. if you don’t need to annotate certain modes / intermodal relations, </a:t>
            </a:r>
            <a:r>
              <a:rPr lang="en-GB" dirty="0" smtClean="0"/>
              <a:t>indicate whether they exist or not according to your assumptions</a:t>
            </a:r>
            <a:endParaRPr lang="en-GB" dirty="0" smtClean="0"/>
          </a:p>
          <a:p>
            <a:pPr lvl="1"/>
            <a:r>
              <a:rPr lang="en-GB" dirty="0" smtClean="0"/>
              <a:t>Your model of the genre may later be compared to others</a:t>
            </a:r>
          </a:p>
        </p:txBody>
      </p:sp>
      <p:sp>
        <p:nvSpPr>
          <p:cNvPr id="5" name="Bildplatzhalter 4"/>
          <p:cNvSpPr>
            <a:spLocks noGrp="1"/>
          </p:cNvSpPr>
          <p:nvPr>
            <p:ph type="pic" sz="quarter" idx="10"/>
          </p:nvPr>
        </p:nvSpPr>
        <p:spPr/>
      </p:sp>
      <p:sp>
        <p:nvSpPr>
          <p:cNvPr id="6" name="Textfeld 5"/>
          <p:cNvSpPr txBox="1"/>
          <p:nvPr/>
        </p:nvSpPr>
        <p:spPr>
          <a:xfrm>
            <a:off x="0" y="1"/>
            <a:ext cx="1763688" cy="276999"/>
          </a:xfrm>
          <a:prstGeom prst="rect">
            <a:avLst/>
          </a:prstGeom>
          <a:noFill/>
        </p:spPr>
        <p:txBody>
          <a:bodyPr wrap="square" rtlCol="0">
            <a:spAutoFit/>
          </a:bodyPr>
          <a:lstStyle/>
          <a:p>
            <a:r>
              <a:rPr lang="de-DE" sz="1200" b="1" dirty="0" smtClean="0">
                <a:solidFill>
                  <a:srgbClr val="00B0F0"/>
                </a:solidFill>
              </a:rPr>
              <a:t>Folgeseiten</a:t>
            </a:r>
            <a:r>
              <a:rPr lang="de-DE" sz="1200" dirty="0" smtClean="0">
                <a:solidFill>
                  <a:srgbClr val="00B0F0"/>
                </a:solidFill>
              </a:rPr>
              <a:t>, mit Logo</a:t>
            </a:r>
            <a:endParaRPr lang="de-DE" sz="1200" dirty="0">
              <a:solidFill>
                <a:srgbClr val="00B0F0"/>
              </a:solidFill>
            </a:endParaRPr>
          </a:p>
        </p:txBody>
      </p:sp>
    </p:spTree>
    <p:extLst>
      <p:ext uri="{BB962C8B-B14F-4D97-AF65-F5344CB8AC3E}">
        <p14:creationId xmlns:p14="http://schemas.microsoft.com/office/powerpoint/2010/main" val="545666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en-US" dirty="0" smtClean="0"/>
              <a:t>Related Projects at the TU Chemnitz</a:t>
            </a:r>
            <a:endParaRPr lang="de-DE" dirty="0"/>
          </a:p>
        </p:txBody>
      </p:sp>
      <p:sp>
        <p:nvSpPr>
          <p:cNvPr id="4" name="Textplatzhalter 3"/>
          <p:cNvSpPr>
            <a:spLocks noGrp="1"/>
          </p:cNvSpPr>
          <p:nvPr>
            <p:ph type="body" idx="4294967295"/>
          </p:nvPr>
        </p:nvSpPr>
        <p:spPr>
          <a:xfrm>
            <a:off x="1491278" y="2276872"/>
            <a:ext cx="7388030" cy="3811588"/>
          </a:xfrm>
        </p:spPr>
        <p:txBody>
          <a:bodyPr>
            <a:normAutofit/>
          </a:bodyPr>
          <a:lstStyle/>
          <a:p>
            <a:r>
              <a:rPr lang="en-US" dirty="0" smtClean="0"/>
              <a:t>Project </a:t>
            </a:r>
            <a:r>
              <a:rPr lang="en-US" dirty="0" smtClean="0">
                <a:solidFill>
                  <a:srgbClr val="7030A0"/>
                </a:solidFill>
              </a:rPr>
              <a:t>The Digital Museum</a:t>
            </a:r>
            <a:endParaRPr lang="en-US" dirty="0"/>
          </a:p>
          <a:p>
            <a:pPr lvl="1"/>
            <a:r>
              <a:rPr lang="en-US" dirty="0" smtClean="0"/>
              <a:t>Corpus analysis of online exhibitions</a:t>
            </a:r>
            <a:endParaRPr lang="en-US" dirty="0"/>
          </a:p>
          <a:p>
            <a:pPr lvl="1"/>
            <a:r>
              <a:rPr lang="en-US" dirty="0" smtClean="0"/>
              <a:t>Multimodal annotation</a:t>
            </a:r>
          </a:p>
          <a:p>
            <a:pPr lvl="1"/>
            <a:r>
              <a:rPr lang="en-US" dirty="0" smtClean="0"/>
              <a:t>Clustering</a:t>
            </a:r>
          </a:p>
          <a:p>
            <a:r>
              <a:rPr lang="en-US" dirty="0" smtClean="0"/>
              <a:t>Project </a:t>
            </a:r>
            <a:r>
              <a:rPr lang="en-US" dirty="0" smtClean="0">
                <a:solidFill>
                  <a:srgbClr val="7030A0"/>
                </a:solidFill>
              </a:rPr>
              <a:t>MANUACT</a:t>
            </a:r>
          </a:p>
          <a:p>
            <a:pPr lvl="1"/>
            <a:r>
              <a:rPr lang="en-US" dirty="0" smtClean="0"/>
              <a:t>BMBF-funded project that includes </a:t>
            </a:r>
            <a:r>
              <a:rPr lang="en-US" dirty="0" smtClean="0"/>
              <a:t>cooperation </a:t>
            </a:r>
            <a:r>
              <a:rPr lang="en-US" dirty="0" smtClean="0"/>
              <a:t>with museums</a:t>
            </a:r>
          </a:p>
          <a:p>
            <a:pPr lvl="1"/>
            <a:r>
              <a:rPr lang="en-US" dirty="0">
                <a:hlinkClick r:id="rId2"/>
              </a:rPr>
              <a:t>http://www.manuact.org/en</a:t>
            </a:r>
            <a:r>
              <a:rPr lang="en-US" dirty="0" smtClean="0">
                <a:hlinkClick r:id="rId2"/>
              </a:rPr>
              <a:t>/</a:t>
            </a:r>
            <a:endParaRPr lang="en-US" dirty="0" smtClean="0"/>
          </a:p>
          <a:p>
            <a:r>
              <a:rPr lang="en-US" dirty="0" smtClean="0"/>
              <a:t>Exhibition </a:t>
            </a:r>
            <a:r>
              <a:rPr lang="en-US" dirty="0" smtClean="0">
                <a:solidFill>
                  <a:srgbClr val="7030A0"/>
                </a:solidFill>
              </a:rPr>
              <a:t>Gesture – in the past</a:t>
            </a:r>
            <a:r>
              <a:rPr lang="en-US" dirty="0" smtClean="0">
                <a:solidFill>
                  <a:srgbClr val="7030A0"/>
                </a:solidFill>
              </a:rPr>
              <a:t>, </a:t>
            </a:r>
            <a:r>
              <a:rPr lang="en-US" dirty="0" smtClean="0">
                <a:solidFill>
                  <a:srgbClr val="7030A0"/>
                </a:solidFill>
              </a:rPr>
              <a:t>present, </a:t>
            </a:r>
            <a:r>
              <a:rPr lang="en-US" dirty="0" smtClean="0">
                <a:solidFill>
                  <a:srgbClr val="7030A0"/>
                </a:solidFill>
              </a:rPr>
              <a:t>and future</a:t>
            </a:r>
          </a:p>
          <a:p>
            <a:pPr lvl="1"/>
            <a:r>
              <a:rPr lang="en-US" dirty="0" smtClean="0"/>
              <a:t>17.11.2017 – 4.03.2018, </a:t>
            </a:r>
            <a:r>
              <a:rPr lang="en-US" dirty="0" err="1" smtClean="0"/>
              <a:t>Sächsisches</a:t>
            </a:r>
            <a:r>
              <a:rPr lang="en-US" dirty="0" smtClean="0"/>
              <a:t> </a:t>
            </a:r>
            <a:r>
              <a:rPr lang="en-US" dirty="0" err="1" smtClean="0"/>
              <a:t>Industriemuseum</a:t>
            </a:r>
            <a:r>
              <a:rPr lang="en-US" dirty="0" smtClean="0"/>
              <a:t> Chemnitz</a:t>
            </a:r>
          </a:p>
          <a:p>
            <a:pPr lvl="1"/>
            <a:r>
              <a:rPr lang="en-US" dirty="0">
                <a:hlinkClick r:id="rId3"/>
              </a:rPr>
              <a:t>http://www.gesten-im-museum.de/home/en</a:t>
            </a:r>
            <a:r>
              <a:rPr lang="en-US" dirty="0" smtClean="0">
                <a:hlinkClick r:id="rId3"/>
              </a:rPr>
              <a:t>/</a:t>
            </a:r>
            <a:endParaRPr lang="en-US" dirty="0"/>
          </a:p>
        </p:txBody>
      </p:sp>
      <p:sp>
        <p:nvSpPr>
          <p:cNvPr id="5" name="Bildplatzhalter 4"/>
          <p:cNvSpPr>
            <a:spLocks noGrp="1"/>
          </p:cNvSpPr>
          <p:nvPr>
            <p:ph type="pic" sz="quarter" idx="10"/>
          </p:nvPr>
        </p:nvSpPr>
        <p:spPr/>
      </p:sp>
      <p:sp>
        <p:nvSpPr>
          <p:cNvPr id="6" name="Textfeld 5"/>
          <p:cNvSpPr txBox="1"/>
          <p:nvPr/>
        </p:nvSpPr>
        <p:spPr>
          <a:xfrm>
            <a:off x="0" y="1"/>
            <a:ext cx="1763688" cy="276999"/>
          </a:xfrm>
          <a:prstGeom prst="rect">
            <a:avLst/>
          </a:prstGeom>
          <a:noFill/>
        </p:spPr>
        <p:txBody>
          <a:bodyPr wrap="square" rtlCol="0">
            <a:spAutoFit/>
          </a:bodyPr>
          <a:lstStyle/>
          <a:p>
            <a:r>
              <a:rPr lang="de-DE" sz="1200" b="1" dirty="0" smtClean="0">
                <a:solidFill>
                  <a:srgbClr val="00B0F0"/>
                </a:solidFill>
              </a:rPr>
              <a:t>Folgeseiten</a:t>
            </a:r>
            <a:r>
              <a:rPr lang="de-DE" sz="1200" dirty="0" smtClean="0">
                <a:solidFill>
                  <a:srgbClr val="00B0F0"/>
                </a:solidFill>
              </a:rPr>
              <a:t>, mit Logo</a:t>
            </a:r>
            <a:endParaRPr lang="de-DE" sz="1200" dirty="0">
              <a:solidFill>
                <a:srgbClr val="00B0F0"/>
              </a:solidFill>
            </a:endParaRPr>
          </a:p>
        </p:txBody>
      </p:sp>
    </p:spTree>
    <p:extLst>
      <p:ext uri="{BB962C8B-B14F-4D97-AF65-F5344CB8AC3E}">
        <p14:creationId xmlns:p14="http://schemas.microsoft.com/office/powerpoint/2010/main" val="1853849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xfrm>
            <a:off x="251440" y="2132856"/>
            <a:ext cx="9001080" cy="3960440"/>
          </a:xfrm>
        </p:spPr>
        <p:txBody>
          <a:bodyPr>
            <a:noAutofit/>
          </a:bodyPr>
          <a:lstStyle/>
          <a:p>
            <a:pPr marL="180000" indent="-180000">
              <a:spcBef>
                <a:spcPts val="0"/>
              </a:spcBef>
              <a:buFont typeface="Arial" panose="020B0604020202020204" pitchFamily="34" charset="0"/>
              <a:buChar char="•"/>
            </a:pPr>
            <a:r>
              <a:rPr lang="de-DE" sz="1300" dirty="0" err="1" smtClean="0"/>
              <a:t>Bateman</a:t>
            </a:r>
            <a:r>
              <a:rPr lang="de-DE" sz="1300" dirty="0" smtClean="0"/>
              <a:t>, John (2008). </a:t>
            </a:r>
            <a:r>
              <a:rPr lang="de-DE" sz="1300" dirty="0" err="1" smtClean="0"/>
              <a:t>Multimodality</a:t>
            </a:r>
            <a:r>
              <a:rPr lang="de-DE" sz="1300" dirty="0" smtClean="0"/>
              <a:t> </a:t>
            </a:r>
            <a:r>
              <a:rPr lang="de-DE" sz="1300" dirty="0" err="1" smtClean="0"/>
              <a:t>and</a:t>
            </a:r>
            <a:r>
              <a:rPr lang="de-DE" sz="1300" dirty="0" smtClean="0"/>
              <a:t> Genre. A </a:t>
            </a:r>
            <a:r>
              <a:rPr lang="de-DE" sz="1300" dirty="0" err="1" smtClean="0"/>
              <a:t>Foundation</a:t>
            </a:r>
            <a:r>
              <a:rPr lang="de-DE" sz="1300" dirty="0" smtClean="0"/>
              <a:t> </a:t>
            </a:r>
            <a:r>
              <a:rPr lang="de-DE" sz="1300" dirty="0" err="1" smtClean="0"/>
              <a:t>for</a:t>
            </a:r>
            <a:r>
              <a:rPr lang="de-DE" sz="1300" dirty="0" smtClean="0"/>
              <a:t> </a:t>
            </a:r>
            <a:r>
              <a:rPr lang="de-DE" sz="1300" dirty="0" err="1" smtClean="0"/>
              <a:t>the</a:t>
            </a:r>
            <a:r>
              <a:rPr lang="de-DE" sz="1300" dirty="0" smtClean="0"/>
              <a:t> </a:t>
            </a:r>
            <a:r>
              <a:rPr lang="de-DE" sz="1300" dirty="0" err="1" smtClean="0"/>
              <a:t>Systematic</a:t>
            </a:r>
            <a:r>
              <a:rPr lang="de-DE" sz="1300" dirty="0" smtClean="0"/>
              <a:t> Analysis </a:t>
            </a:r>
            <a:r>
              <a:rPr lang="de-DE" sz="1300" dirty="0" err="1" smtClean="0"/>
              <a:t>of</a:t>
            </a:r>
            <a:r>
              <a:rPr lang="de-DE" sz="1300" dirty="0" smtClean="0"/>
              <a:t> Multimodal </a:t>
            </a:r>
            <a:r>
              <a:rPr lang="de-DE" sz="1300" dirty="0" err="1" smtClean="0"/>
              <a:t>Documents</a:t>
            </a:r>
            <a:r>
              <a:rPr lang="de-DE" sz="1300" dirty="0" smtClean="0"/>
              <a:t>. London: Palgrave.</a:t>
            </a:r>
          </a:p>
          <a:p>
            <a:pPr marL="180000" indent="-180000">
              <a:spcBef>
                <a:spcPts val="0"/>
              </a:spcBef>
              <a:buFont typeface="Arial" panose="020B0604020202020204" pitchFamily="34" charset="0"/>
              <a:buChar char="•"/>
            </a:pPr>
            <a:r>
              <a:rPr lang="de-DE" sz="1300" dirty="0" smtClean="0"/>
              <a:t>Bucher</a:t>
            </a:r>
            <a:r>
              <a:rPr lang="de-DE" sz="1300" dirty="0"/>
              <a:t>, Hans-Jürgen (2011). Multimodales Verstehen oder Rezeption als Interaktion. In: Hajo </a:t>
            </a:r>
            <a:r>
              <a:rPr lang="de-DE" sz="1300" dirty="0" err="1"/>
              <a:t>Dieckmannshenke</a:t>
            </a:r>
            <a:r>
              <a:rPr lang="de-DE" sz="1300" dirty="0"/>
              <a:t>, Michael Klemm &amp; Hartmut Stöckl (</a:t>
            </a:r>
            <a:r>
              <a:rPr lang="de-DE" sz="1300" dirty="0" err="1"/>
              <a:t>eds</a:t>
            </a:r>
            <a:r>
              <a:rPr lang="de-DE" sz="1300" dirty="0"/>
              <a:t>.). Bildlinguistik. Theorien - Methoden - Fallbeispiele. Berlin, Schmidt, 123–156.  </a:t>
            </a:r>
          </a:p>
          <a:p>
            <a:pPr marL="180000" indent="-180000">
              <a:spcBef>
                <a:spcPts val="0"/>
              </a:spcBef>
              <a:buFont typeface="Arial" panose="020B0604020202020204" pitchFamily="34" charset="0"/>
              <a:buChar char="•"/>
            </a:pPr>
            <a:r>
              <a:rPr lang="de-DE" sz="1300" dirty="0" err="1"/>
              <a:t>Forceville</a:t>
            </a:r>
            <a:r>
              <a:rPr lang="de-DE" sz="1300" dirty="0"/>
              <a:t>, Charles &amp; </a:t>
            </a:r>
            <a:r>
              <a:rPr lang="de-DE" sz="1300" dirty="0" err="1"/>
              <a:t>Urios-Aparisi</a:t>
            </a:r>
            <a:r>
              <a:rPr lang="de-DE" sz="1300" dirty="0"/>
              <a:t>, Eduardo  (2009). Multimodal </a:t>
            </a:r>
            <a:r>
              <a:rPr lang="de-DE" sz="1300" dirty="0" err="1"/>
              <a:t>Metaphor</a:t>
            </a:r>
            <a:r>
              <a:rPr lang="de-DE" sz="1300" dirty="0"/>
              <a:t>. Berlin/New York: de </a:t>
            </a:r>
            <a:r>
              <a:rPr lang="de-DE" sz="1300" dirty="0" err="1"/>
              <a:t>Gruyter</a:t>
            </a:r>
            <a:r>
              <a:rPr lang="de-DE" sz="1300" dirty="0"/>
              <a:t>.</a:t>
            </a:r>
          </a:p>
          <a:p>
            <a:pPr marL="180000" indent="-180000">
              <a:spcBef>
                <a:spcPts val="0"/>
              </a:spcBef>
              <a:buFont typeface="Arial" panose="020B0604020202020204" pitchFamily="34" charset="0"/>
              <a:buChar char="•"/>
            </a:pPr>
            <a:r>
              <a:rPr lang="de-DE" sz="1300" dirty="0"/>
              <a:t>Fricke, Ellen (2006), Intermedialität, Stil und Mental Spaces: Das Visuelle als Dimension musikalischen Komponierens in Georg Nussbaumers Installationsoper ‘</a:t>
            </a:r>
            <a:r>
              <a:rPr lang="de-DE" sz="1300" dirty="0" err="1"/>
              <a:t>orpheusarchipel</a:t>
            </a:r>
            <a:r>
              <a:rPr lang="de-DE" sz="1300" dirty="0"/>
              <a:t>’. </a:t>
            </a:r>
            <a:r>
              <a:rPr lang="de-DE" sz="1300" dirty="0" err="1"/>
              <a:t>Kodikas</a:t>
            </a:r>
            <a:r>
              <a:rPr lang="de-DE" sz="1300" dirty="0"/>
              <a:t>/Code 29(1-3), 137–155.</a:t>
            </a:r>
          </a:p>
          <a:p>
            <a:pPr marL="180000" indent="-180000">
              <a:spcBef>
                <a:spcPts val="0"/>
              </a:spcBef>
              <a:buFont typeface="Arial" panose="020B0604020202020204" pitchFamily="34" charset="0"/>
              <a:buChar char="•"/>
            </a:pPr>
            <a:r>
              <a:rPr lang="de-DE" sz="1300" dirty="0"/>
              <a:t>Fricke, Ellen (2012), Grammatik multimodal: Wie Wörter und Gesten zusammenwirken. Berlin/New York: de </a:t>
            </a:r>
            <a:r>
              <a:rPr lang="de-DE" sz="1300" dirty="0" err="1"/>
              <a:t>Gruyter</a:t>
            </a:r>
            <a:r>
              <a:rPr lang="de-DE" sz="1300" dirty="0"/>
              <a:t>.</a:t>
            </a:r>
          </a:p>
          <a:p>
            <a:pPr marL="180000" indent="-180000">
              <a:spcBef>
                <a:spcPts val="0"/>
              </a:spcBef>
              <a:buFont typeface="Arial" panose="020B0604020202020204" pitchFamily="34" charset="0"/>
              <a:buChar char="•"/>
            </a:pPr>
            <a:r>
              <a:rPr lang="de-DE" sz="1300" dirty="0" err="1"/>
              <a:t>Halliday</a:t>
            </a:r>
            <a:r>
              <a:rPr lang="de-DE" sz="1300" dirty="0"/>
              <a:t>, Michael A. K. &amp; </a:t>
            </a:r>
            <a:r>
              <a:rPr lang="de-DE" sz="1300" dirty="0" err="1"/>
              <a:t>Matthiessen</a:t>
            </a:r>
            <a:r>
              <a:rPr lang="de-DE" sz="1300" dirty="0"/>
              <a:t>, Christian M. (2004). An </a:t>
            </a:r>
            <a:r>
              <a:rPr lang="de-DE" sz="1300" dirty="0" err="1"/>
              <a:t>Introduction</a:t>
            </a:r>
            <a:r>
              <a:rPr lang="de-DE" sz="1300" dirty="0"/>
              <a:t> </a:t>
            </a:r>
            <a:r>
              <a:rPr lang="de-DE" sz="1300" dirty="0" err="1"/>
              <a:t>to</a:t>
            </a:r>
            <a:r>
              <a:rPr lang="de-DE" sz="1300" dirty="0"/>
              <a:t> </a:t>
            </a:r>
            <a:r>
              <a:rPr lang="de-DE" sz="1300" dirty="0" err="1"/>
              <a:t>Functional</a:t>
            </a:r>
            <a:r>
              <a:rPr lang="de-DE" sz="1300" dirty="0"/>
              <a:t> </a:t>
            </a:r>
            <a:r>
              <a:rPr lang="de-DE" sz="1300" dirty="0" err="1"/>
              <a:t>Grammar</a:t>
            </a:r>
            <a:r>
              <a:rPr lang="de-DE" sz="1300" dirty="0"/>
              <a:t>. London: Arnold.</a:t>
            </a:r>
          </a:p>
          <a:p>
            <a:pPr marL="180000" indent="-180000">
              <a:spcBef>
                <a:spcPts val="0"/>
              </a:spcBef>
              <a:buFont typeface="Arial" panose="020B0604020202020204" pitchFamily="34" charset="0"/>
              <a:buChar char="•"/>
            </a:pPr>
            <a:r>
              <a:rPr lang="de-DE" sz="1300" dirty="0"/>
              <a:t>Kress, Gunther &amp; van </a:t>
            </a:r>
            <a:r>
              <a:rPr lang="de-DE" sz="1300" dirty="0" err="1"/>
              <a:t>Leeuwen</a:t>
            </a:r>
            <a:r>
              <a:rPr lang="de-DE" sz="1300" dirty="0"/>
              <a:t>, Theo (2001). Multimodal </a:t>
            </a:r>
            <a:r>
              <a:rPr lang="de-DE" sz="1300" dirty="0" err="1"/>
              <a:t>Discourse</a:t>
            </a:r>
            <a:r>
              <a:rPr lang="de-DE" sz="1300" dirty="0"/>
              <a:t>. London: Arnold.</a:t>
            </a:r>
          </a:p>
          <a:p>
            <a:pPr marL="180000" indent="-180000">
              <a:spcBef>
                <a:spcPts val="0"/>
              </a:spcBef>
              <a:buFont typeface="Arial" panose="020B0604020202020204" pitchFamily="34" charset="0"/>
              <a:buChar char="•"/>
            </a:pPr>
            <a:r>
              <a:rPr lang="de-DE" sz="1300" dirty="0" err="1"/>
              <a:t>McTavish</a:t>
            </a:r>
            <a:r>
              <a:rPr lang="de-DE" sz="1300" dirty="0"/>
              <a:t>, </a:t>
            </a:r>
            <a:r>
              <a:rPr lang="de-DE" sz="1300" dirty="0" err="1"/>
              <a:t>Lianne</a:t>
            </a:r>
            <a:r>
              <a:rPr lang="de-DE" sz="1300" dirty="0"/>
              <a:t> (2006). </a:t>
            </a:r>
            <a:r>
              <a:rPr lang="de-DE" sz="1300" dirty="0" err="1"/>
              <a:t>Visiting</a:t>
            </a:r>
            <a:r>
              <a:rPr lang="de-DE" sz="1300" dirty="0"/>
              <a:t>  </a:t>
            </a:r>
            <a:r>
              <a:rPr lang="de-DE" sz="1300" dirty="0" err="1"/>
              <a:t>the</a:t>
            </a:r>
            <a:r>
              <a:rPr lang="de-DE" sz="1300" dirty="0"/>
              <a:t> Virtual Museum: Art </a:t>
            </a:r>
            <a:r>
              <a:rPr lang="de-DE" sz="1300" dirty="0" err="1"/>
              <a:t>and</a:t>
            </a:r>
            <a:r>
              <a:rPr lang="de-DE" sz="1300" dirty="0"/>
              <a:t> Experience Online. In: Janet </a:t>
            </a:r>
            <a:r>
              <a:rPr lang="de-DE" sz="1300" dirty="0" err="1"/>
              <a:t>Marstine</a:t>
            </a:r>
            <a:r>
              <a:rPr lang="de-DE" sz="1300" dirty="0"/>
              <a:t> (</a:t>
            </a:r>
            <a:r>
              <a:rPr lang="de-DE" sz="1300" dirty="0" err="1"/>
              <a:t>ed</a:t>
            </a:r>
            <a:r>
              <a:rPr lang="de-DE" sz="1300" dirty="0"/>
              <a:t>.). New Museum </a:t>
            </a:r>
            <a:r>
              <a:rPr lang="de-DE" sz="1300" dirty="0" err="1"/>
              <a:t>Theory</a:t>
            </a:r>
            <a:r>
              <a:rPr lang="de-DE" sz="1300" dirty="0"/>
              <a:t> </a:t>
            </a:r>
            <a:r>
              <a:rPr lang="de-DE" sz="1300" dirty="0" err="1"/>
              <a:t>and</a:t>
            </a:r>
            <a:r>
              <a:rPr lang="de-DE" sz="1300" dirty="0"/>
              <a:t> Practice, 226–246.</a:t>
            </a:r>
          </a:p>
          <a:p>
            <a:pPr marL="180000" indent="-180000">
              <a:spcBef>
                <a:spcPts val="0"/>
              </a:spcBef>
              <a:buFont typeface="Arial" panose="020B0604020202020204" pitchFamily="34" charset="0"/>
              <a:buChar char="•"/>
            </a:pPr>
            <a:r>
              <a:rPr lang="de-DE" sz="1300" dirty="0"/>
              <a:t>Natale, Maria T. &amp; Sergi Fernández, </a:t>
            </a:r>
            <a:r>
              <a:rPr lang="de-DE" sz="1300" dirty="0" err="1"/>
              <a:t>Mercè</a:t>
            </a:r>
            <a:r>
              <a:rPr lang="de-DE" sz="1300" dirty="0"/>
              <a:t> L. (2012). Handbook on </a:t>
            </a:r>
            <a:r>
              <a:rPr lang="de-DE" sz="1300" dirty="0" err="1"/>
              <a:t>virtual</a:t>
            </a:r>
            <a:r>
              <a:rPr lang="de-DE" sz="1300" dirty="0"/>
              <a:t> </a:t>
            </a:r>
            <a:r>
              <a:rPr lang="de-DE" sz="1300" dirty="0" err="1"/>
              <a:t>exhibitions</a:t>
            </a:r>
            <a:r>
              <a:rPr lang="de-DE" sz="1300" dirty="0"/>
              <a:t> </a:t>
            </a:r>
            <a:r>
              <a:rPr lang="de-DE" sz="1300" dirty="0" err="1"/>
              <a:t>and</a:t>
            </a:r>
            <a:r>
              <a:rPr lang="de-DE" sz="1300" dirty="0"/>
              <a:t> </a:t>
            </a:r>
            <a:r>
              <a:rPr lang="de-DE" sz="1300" dirty="0" err="1"/>
              <a:t>virtual</a:t>
            </a:r>
            <a:r>
              <a:rPr lang="de-DE" sz="1300" dirty="0"/>
              <a:t> </a:t>
            </a:r>
            <a:r>
              <a:rPr lang="de-DE" sz="1300" dirty="0" err="1"/>
              <a:t>performances</a:t>
            </a:r>
            <a:r>
              <a:rPr lang="de-DE" sz="1300" dirty="0"/>
              <a:t>. Version 1.0. http://www.digitalmeetsculture.net/article/handbook-on-virtual-exhibitions-and-virtual-performances [</a:t>
            </a:r>
            <a:r>
              <a:rPr lang="de-DE" sz="1300" dirty="0" err="1"/>
              <a:t>retrieved</a:t>
            </a:r>
            <a:r>
              <a:rPr lang="de-DE" sz="1300" dirty="0"/>
              <a:t> 05-05-2016].</a:t>
            </a:r>
          </a:p>
          <a:p>
            <a:pPr marL="180000" indent="-180000">
              <a:spcBef>
                <a:spcPts val="0"/>
              </a:spcBef>
              <a:buFont typeface="Arial" panose="020B0604020202020204" pitchFamily="34" charset="0"/>
              <a:buChar char="•"/>
            </a:pPr>
            <a:r>
              <a:rPr lang="de-DE" sz="1300" dirty="0"/>
              <a:t>Schöps, Doris (2014). </a:t>
            </a:r>
            <a:r>
              <a:rPr lang="de-DE" sz="1300" dirty="0" err="1"/>
              <a:t>Korpusgestützte</a:t>
            </a:r>
            <a:r>
              <a:rPr lang="de-DE" sz="1300" dirty="0"/>
              <a:t> filmische Diskursanalyse am Beispiel des DEFA-Films. Zeitschrift </a:t>
            </a:r>
            <a:r>
              <a:rPr lang="de-DE" sz="1300" dirty="0" smtClean="0"/>
              <a:t>f. </a:t>
            </a:r>
            <a:r>
              <a:rPr lang="de-DE" sz="1300" dirty="0"/>
              <a:t>Semiotik 35(3-4), 321–352.</a:t>
            </a:r>
          </a:p>
          <a:p>
            <a:pPr marL="180000" indent="-180000">
              <a:spcBef>
                <a:spcPts val="0"/>
              </a:spcBef>
              <a:buFont typeface="Arial" panose="020B0604020202020204" pitchFamily="34" charset="0"/>
              <a:buChar char="•"/>
            </a:pPr>
            <a:r>
              <a:rPr lang="de-DE" sz="1300" dirty="0" err="1"/>
              <a:t>Siefkes</a:t>
            </a:r>
            <a:r>
              <a:rPr lang="de-DE" sz="1300" dirty="0"/>
              <a:t>, Martin &amp; </a:t>
            </a:r>
            <a:r>
              <a:rPr lang="de-DE" sz="1300" dirty="0" err="1"/>
              <a:t>Siefkes</a:t>
            </a:r>
            <a:r>
              <a:rPr lang="de-DE" sz="1300" dirty="0"/>
              <a:t>, Emanuele (2015). An Experimental Approach </a:t>
            </a:r>
            <a:r>
              <a:rPr lang="de-DE" sz="1300" dirty="0" err="1"/>
              <a:t>to</a:t>
            </a:r>
            <a:r>
              <a:rPr lang="de-DE" sz="1300" dirty="0"/>
              <a:t> </a:t>
            </a:r>
            <a:r>
              <a:rPr lang="de-DE" sz="1300" dirty="0" err="1"/>
              <a:t>Multimodality</a:t>
            </a:r>
            <a:r>
              <a:rPr lang="de-DE" sz="1300" dirty="0"/>
              <a:t>. </a:t>
            </a:r>
            <a:r>
              <a:rPr lang="de-DE" sz="1300" dirty="0" err="1"/>
              <a:t>Investigating</a:t>
            </a:r>
            <a:r>
              <a:rPr lang="de-DE" sz="1300" dirty="0"/>
              <a:t> </a:t>
            </a:r>
            <a:r>
              <a:rPr lang="de-DE" sz="1300" dirty="0" err="1"/>
              <a:t>the</a:t>
            </a:r>
            <a:r>
              <a:rPr lang="de-DE" sz="1300" dirty="0"/>
              <a:t> Interactions </a:t>
            </a:r>
            <a:r>
              <a:rPr lang="de-DE" sz="1300" dirty="0" err="1"/>
              <a:t>between</a:t>
            </a:r>
            <a:r>
              <a:rPr lang="de-DE" sz="1300" dirty="0"/>
              <a:t> Musical </a:t>
            </a:r>
            <a:r>
              <a:rPr lang="de-DE" sz="1300" dirty="0" err="1"/>
              <a:t>and</a:t>
            </a:r>
            <a:r>
              <a:rPr lang="de-DE" sz="1300" dirty="0"/>
              <a:t> </a:t>
            </a:r>
            <a:r>
              <a:rPr lang="de-DE" sz="1300" dirty="0" err="1"/>
              <a:t>Architectural</a:t>
            </a:r>
            <a:r>
              <a:rPr lang="de-DE" sz="1300" dirty="0"/>
              <a:t> Styles in </a:t>
            </a:r>
            <a:r>
              <a:rPr lang="de-DE" sz="1300" dirty="0" err="1"/>
              <a:t>Aesthetic</a:t>
            </a:r>
            <a:r>
              <a:rPr lang="de-DE" sz="1300" dirty="0"/>
              <a:t> </a:t>
            </a:r>
            <a:r>
              <a:rPr lang="de-DE" sz="1300" dirty="0" err="1"/>
              <a:t>Perception</a:t>
            </a:r>
            <a:r>
              <a:rPr lang="de-DE" sz="1300" dirty="0"/>
              <a:t>, in: Building Bridges </a:t>
            </a:r>
            <a:r>
              <a:rPr lang="de-DE" sz="1300" dirty="0" err="1"/>
              <a:t>for</a:t>
            </a:r>
            <a:r>
              <a:rPr lang="de-DE" sz="1300" dirty="0"/>
              <a:t> Multimodal </a:t>
            </a:r>
            <a:r>
              <a:rPr lang="de-DE" sz="1300" dirty="0" err="1"/>
              <a:t>Research.Bern</a:t>
            </a:r>
            <a:r>
              <a:rPr lang="de-DE" sz="1300" dirty="0"/>
              <a:t>/New York: Lang, 247–265.</a:t>
            </a:r>
          </a:p>
          <a:p>
            <a:pPr marL="180000" indent="-180000">
              <a:spcBef>
                <a:spcPts val="0"/>
              </a:spcBef>
              <a:buFont typeface="Arial" panose="020B0604020202020204" pitchFamily="34" charset="0"/>
              <a:buChar char="•"/>
            </a:pPr>
            <a:r>
              <a:rPr lang="de-DE" sz="1300" dirty="0" err="1" smtClean="0"/>
              <a:t>Siefkes</a:t>
            </a:r>
            <a:r>
              <a:rPr lang="de-DE" sz="1300" dirty="0" smtClean="0"/>
              <a:t>, Martin (2012). The </a:t>
            </a:r>
            <a:r>
              <a:rPr lang="de-DE" sz="1300" dirty="0" err="1"/>
              <a:t>semantics</a:t>
            </a:r>
            <a:r>
              <a:rPr lang="de-DE" sz="1300" dirty="0"/>
              <a:t> </a:t>
            </a:r>
            <a:r>
              <a:rPr lang="de-DE" sz="1300" dirty="0" err="1"/>
              <a:t>of</a:t>
            </a:r>
            <a:r>
              <a:rPr lang="de-DE" sz="1300" dirty="0"/>
              <a:t> </a:t>
            </a:r>
            <a:r>
              <a:rPr lang="de-DE" sz="1300" dirty="0" err="1"/>
              <a:t>artefacts</a:t>
            </a:r>
            <a:r>
              <a:rPr lang="de-DE" sz="1300" dirty="0"/>
              <a:t>: How </a:t>
            </a:r>
            <a:r>
              <a:rPr lang="de-DE" sz="1300" dirty="0" err="1"/>
              <a:t>we</a:t>
            </a:r>
            <a:r>
              <a:rPr lang="de-DE" sz="1300" dirty="0"/>
              <a:t> </a:t>
            </a:r>
            <a:r>
              <a:rPr lang="de-DE" sz="1300" dirty="0" err="1"/>
              <a:t>give</a:t>
            </a:r>
            <a:r>
              <a:rPr lang="de-DE" sz="1300" dirty="0"/>
              <a:t> </a:t>
            </a:r>
            <a:r>
              <a:rPr lang="de-DE" sz="1300" dirty="0" err="1"/>
              <a:t>meaning</a:t>
            </a:r>
            <a:r>
              <a:rPr lang="de-DE" sz="1300" dirty="0"/>
              <a:t> </a:t>
            </a:r>
            <a:r>
              <a:rPr lang="de-DE" sz="1300" dirty="0" err="1"/>
              <a:t>to</a:t>
            </a:r>
            <a:r>
              <a:rPr lang="de-DE" sz="1300" dirty="0"/>
              <a:t> </a:t>
            </a:r>
            <a:r>
              <a:rPr lang="de-DE" sz="1300" dirty="0" err="1"/>
              <a:t>the</a:t>
            </a:r>
            <a:r>
              <a:rPr lang="de-DE" sz="1300" dirty="0"/>
              <a:t> </a:t>
            </a:r>
            <a:r>
              <a:rPr lang="de-DE" sz="1300" dirty="0" err="1"/>
              <a:t>things</a:t>
            </a:r>
            <a:r>
              <a:rPr lang="de-DE" sz="1300" dirty="0"/>
              <a:t> </a:t>
            </a:r>
            <a:r>
              <a:rPr lang="de-DE" sz="1300" dirty="0" err="1"/>
              <a:t>we</a:t>
            </a:r>
            <a:r>
              <a:rPr lang="de-DE" sz="1300" dirty="0"/>
              <a:t> </a:t>
            </a:r>
            <a:r>
              <a:rPr lang="de-DE" sz="1300" dirty="0" err="1"/>
              <a:t>produce</a:t>
            </a:r>
            <a:r>
              <a:rPr lang="de-DE" sz="1300" dirty="0"/>
              <a:t> </a:t>
            </a:r>
            <a:r>
              <a:rPr lang="de-DE" sz="1300" dirty="0" err="1"/>
              <a:t>and</a:t>
            </a:r>
            <a:r>
              <a:rPr lang="de-DE" sz="1300" dirty="0"/>
              <a:t> </a:t>
            </a:r>
            <a:r>
              <a:rPr lang="de-DE" sz="1300" dirty="0" err="1" smtClean="0"/>
              <a:t>use</a:t>
            </a:r>
            <a:r>
              <a:rPr lang="de-DE" sz="1300" dirty="0" smtClean="0"/>
              <a:t>. </a:t>
            </a:r>
            <a:r>
              <a:rPr lang="de-DE" sz="1300" i="1" dirty="0"/>
              <a:t>Image. Zeitschrift für interdisziplinäre Bildwissenschaft</a:t>
            </a:r>
            <a:r>
              <a:rPr lang="de-DE" sz="1300" dirty="0"/>
              <a:t>. Image 16 </a:t>
            </a:r>
            <a:r>
              <a:rPr lang="de-DE" sz="1300" dirty="0" smtClean="0"/>
              <a:t>(</a:t>
            </a:r>
            <a:r>
              <a:rPr lang="de-DE" sz="1300" dirty="0" err="1" smtClean="0"/>
              <a:t>thematic</a:t>
            </a:r>
            <a:r>
              <a:rPr lang="de-DE" sz="1300" dirty="0" smtClean="0"/>
              <a:t> </a:t>
            </a:r>
            <a:r>
              <a:rPr lang="de-DE" sz="1300" dirty="0" err="1" smtClean="0"/>
              <a:t>issue</a:t>
            </a:r>
            <a:r>
              <a:rPr lang="de-DE" sz="1300" dirty="0" smtClean="0"/>
              <a:t> </a:t>
            </a:r>
            <a:r>
              <a:rPr lang="de-DE" sz="1300" i="1" dirty="0" smtClean="0"/>
              <a:t>Bildtheoretische </a:t>
            </a:r>
            <a:r>
              <a:rPr lang="de-DE" sz="1300" i="1" dirty="0"/>
              <a:t>Ansätze in der Semiotik</a:t>
            </a:r>
            <a:r>
              <a:rPr lang="de-DE" sz="1300" dirty="0"/>
              <a:t>), 07/2012</a:t>
            </a:r>
            <a:endParaRPr lang="de-DE" sz="1300" dirty="0" smtClean="0"/>
          </a:p>
          <a:p>
            <a:pPr marL="180000" indent="-180000">
              <a:spcBef>
                <a:spcPts val="0"/>
              </a:spcBef>
              <a:buFont typeface="Arial" panose="020B0604020202020204" pitchFamily="34" charset="0"/>
              <a:buChar char="•"/>
            </a:pPr>
            <a:r>
              <a:rPr lang="de-DE" sz="1300" dirty="0" err="1" smtClean="0"/>
              <a:t>Siefkes</a:t>
            </a:r>
            <a:r>
              <a:rPr lang="de-DE" sz="1300" dirty="0"/>
              <a:t>, Martin (2015). How </a:t>
            </a:r>
            <a:r>
              <a:rPr lang="de-DE" sz="1300" dirty="0" err="1"/>
              <a:t>semiotic</a:t>
            </a:r>
            <a:r>
              <a:rPr lang="de-DE" sz="1300" dirty="0"/>
              <a:t> </a:t>
            </a:r>
            <a:r>
              <a:rPr lang="de-DE" sz="1300" dirty="0" err="1"/>
              <a:t>modes</a:t>
            </a:r>
            <a:r>
              <a:rPr lang="de-DE" sz="1300" dirty="0"/>
              <a:t> </a:t>
            </a:r>
            <a:r>
              <a:rPr lang="de-DE" sz="1300" dirty="0" err="1"/>
              <a:t>work</a:t>
            </a:r>
            <a:r>
              <a:rPr lang="de-DE" sz="1300" dirty="0"/>
              <a:t> </a:t>
            </a:r>
            <a:r>
              <a:rPr lang="de-DE" sz="1300" dirty="0" err="1"/>
              <a:t>together</a:t>
            </a:r>
            <a:r>
              <a:rPr lang="de-DE" sz="1300" dirty="0"/>
              <a:t> in multimodal </a:t>
            </a:r>
            <a:r>
              <a:rPr lang="de-DE" sz="1300" dirty="0" err="1"/>
              <a:t>texts</a:t>
            </a:r>
            <a:r>
              <a:rPr lang="de-DE" sz="1300" dirty="0"/>
              <a:t>: </a:t>
            </a:r>
            <a:r>
              <a:rPr lang="de-DE" sz="1300" dirty="0" err="1"/>
              <a:t>Towards</a:t>
            </a:r>
            <a:r>
              <a:rPr lang="de-DE" sz="1300" dirty="0"/>
              <a:t> </a:t>
            </a:r>
            <a:r>
              <a:rPr lang="de-DE" sz="1300" dirty="0" err="1"/>
              <a:t>the</a:t>
            </a:r>
            <a:r>
              <a:rPr lang="de-DE" sz="1300" dirty="0"/>
              <a:t> </a:t>
            </a:r>
            <a:r>
              <a:rPr lang="de-DE" sz="1300" dirty="0" err="1"/>
              <a:t>explanation</a:t>
            </a:r>
            <a:r>
              <a:rPr lang="de-DE" sz="1300" dirty="0"/>
              <a:t> </a:t>
            </a:r>
            <a:r>
              <a:rPr lang="de-DE" sz="1300" dirty="0" err="1"/>
              <a:t>of</a:t>
            </a:r>
            <a:r>
              <a:rPr lang="de-DE" sz="1300" dirty="0"/>
              <a:t> intermodal </a:t>
            </a:r>
            <a:r>
              <a:rPr lang="de-DE" sz="1300" dirty="0" err="1"/>
              <a:t>relations</a:t>
            </a:r>
            <a:r>
              <a:rPr lang="de-DE" sz="1300" dirty="0"/>
              <a:t>. 10Plus1 – Living </a:t>
            </a:r>
            <a:r>
              <a:rPr lang="de-DE" sz="1300" dirty="0" err="1"/>
              <a:t>Linguistics</a:t>
            </a:r>
            <a:r>
              <a:rPr lang="de-DE" sz="1300" dirty="0"/>
              <a:t> 1/2015, 113–131.</a:t>
            </a:r>
          </a:p>
          <a:p>
            <a:pPr marL="180000" indent="-180000">
              <a:spcBef>
                <a:spcPts val="0"/>
              </a:spcBef>
              <a:buFont typeface="Arial" panose="020B0604020202020204" pitchFamily="34" charset="0"/>
              <a:buChar char="•"/>
            </a:pPr>
            <a:r>
              <a:rPr lang="de-DE" sz="1300" dirty="0"/>
              <a:t>Stöckl, Hartmut (2004). Die Sprache im Bild – Das Bild in der Sprache. Zur Verknüpfung von Sprache und Bild in massenmedialen Texten. Konzepte – Theorien Analysemethoden. Berlin/New York: de </a:t>
            </a:r>
            <a:r>
              <a:rPr lang="de-DE" sz="1300" dirty="0" err="1"/>
              <a:t>Gruyter</a:t>
            </a:r>
            <a:r>
              <a:rPr lang="de-DE" sz="1300" dirty="0"/>
              <a:t>. </a:t>
            </a:r>
          </a:p>
          <a:p>
            <a:pPr marL="180000" indent="-180000">
              <a:spcBef>
                <a:spcPts val="0"/>
              </a:spcBef>
              <a:buFont typeface="Arial" panose="020B0604020202020204" pitchFamily="34" charset="0"/>
              <a:buChar char="•"/>
            </a:pPr>
            <a:r>
              <a:rPr lang="de-DE" sz="1300" dirty="0"/>
              <a:t>Wilson, Ross J. (2011). Behind </a:t>
            </a:r>
            <a:r>
              <a:rPr lang="de-DE" sz="1300" dirty="0" err="1"/>
              <a:t>the</a:t>
            </a:r>
            <a:r>
              <a:rPr lang="de-DE" sz="1300" dirty="0"/>
              <a:t> </a:t>
            </a:r>
            <a:r>
              <a:rPr lang="de-DE" sz="1300" dirty="0" err="1"/>
              <a:t>scenes</a:t>
            </a:r>
            <a:r>
              <a:rPr lang="de-DE" sz="1300" dirty="0"/>
              <a:t> </a:t>
            </a:r>
            <a:r>
              <a:rPr lang="de-DE" sz="1300" dirty="0" err="1"/>
              <a:t>of</a:t>
            </a:r>
            <a:r>
              <a:rPr lang="de-DE" sz="1300" dirty="0"/>
              <a:t> </a:t>
            </a:r>
            <a:r>
              <a:rPr lang="de-DE" sz="1300" dirty="0" err="1"/>
              <a:t>the</a:t>
            </a:r>
            <a:r>
              <a:rPr lang="de-DE" sz="1300" dirty="0"/>
              <a:t> </a:t>
            </a:r>
            <a:r>
              <a:rPr lang="de-DE" sz="1300" dirty="0" err="1"/>
              <a:t>museum</a:t>
            </a:r>
            <a:r>
              <a:rPr lang="de-DE" sz="1300" dirty="0"/>
              <a:t> </a:t>
            </a:r>
            <a:r>
              <a:rPr lang="de-DE" sz="1300" dirty="0" err="1"/>
              <a:t>website</a:t>
            </a:r>
            <a:r>
              <a:rPr lang="de-DE" sz="1300" dirty="0"/>
              <a:t>. Museum Management </a:t>
            </a:r>
            <a:r>
              <a:rPr lang="de-DE" sz="1300" dirty="0" err="1"/>
              <a:t>and</a:t>
            </a:r>
            <a:r>
              <a:rPr lang="de-DE" sz="1300" dirty="0"/>
              <a:t> </a:t>
            </a:r>
            <a:r>
              <a:rPr lang="de-DE" sz="1300" dirty="0" err="1"/>
              <a:t>Curatorship</a:t>
            </a:r>
            <a:r>
              <a:rPr lang="de-DE" sz="1300" dirty="0"/>
              <a:t> 26, 373–389.</a:t>
            </a:r>
          </a:p>
        </p:txBody>
      </p:sp>
      <p:sp>
        <p:nvSpPr>
          <p:cNvPr id="3" name="Titel 2"/>
          <p:cNvSpPr>
            <a:spLocks noGrp="1"/>
          </p:cNvSpPr>
          <p:nvPr>
            <p:ph type="title"/>
          </p:nvPr>
        </p:nvSpPr>
        <p:spPr/>
        <p:txBody>
          <a:bodyPr/>
          <a:lstStyle/>
          <a:p>
            <a:r>
              <a:rPr lang="de-DE" dirty="0" err="1" smtClean="0"/>
              <a:t>Bibliography</a:t>
            </a:r>
            <a:endParaRPr lang="de-DE" dirty="0"/>
          </a:p>
        </p:txBody>
      </p:sp>
    </p:spTree>
    <p:extLst>
      <p:ext uri="{BB962C8B-B14F-4D97-AF65-F5344CB8AC3E}">
        <p14:creationId xmlns:p14="http://schemas.microsoft.com/office/powerpoint/2010/main" val="2491079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en-US"/>
              <a:t>Online </a:t>
            </a:r>
            <a:r>
              <a:rPr lang="en-US" smtClean="0"/>
              <a:t>Exhibitions</a:t>
            </a:r>
            <a:endParaRPr lang="de-DE" dirty="0"/>
          </a:p>
        </p:txBody>
      </p:sp>
      <p:sp>
        <p:nvSpPr>
          <p:cNvPr id="4" name="Textplatzhalter 3"/>
          <p:cNvSpPr>
            <a:spLocks noGrp="1"/>
          </p:cNvSpPr>
          <p:nvPr>
            <p:ph type="body" idx="4294967295"/>
          </p:nvPr>
        </p:nvSpPr>
        <p:spPr>
          <a:xfrm>
            <a:off x="1491278" y="2492896"/>
            <a:ext cx="7388030" cy="3811588"/>
          </a:xfrm>
        </p:spPr>
        <p:txBody>
          <a:bodyPr>
            <a:normAutofit/>
          </a:bodyPr>
          <a:lstStyle/>
          <a:p>
            <a:r>
              <a:rPr lang="en-US" dirty="0"/>
              <a:t>More and more </a:t>
            </a:r>
            <a:r>
              <a:rPr lang="en-US" dirty="0">
                <a:solidFill>
                  <a:schemeClr val="accent6">
                    <a:lumMod val="75000"/>
                  </a:schemeClr>
                </a:solidFill>
              </a:rPr>
              <a:t>exhibitions</a:t>
            </a:r>
            <a:r>
              <a:rPr lang="en-US" dirty="0"/>
              <a:t> take place </a:t>
            </a:r>
            <a:r>
              <a:rPr lang="en-US" dirty="0">
                <a:solidFill>
                  <a:schemeClr val="accent6">
                    <a:lumMod val="75000"/>
                  </a:schemeClr>
                </a:solidFill>
              </a:rPr>
              <a:t>online </a:t>
            </a:r>
          </a:p>
          <a:p>
            <a:r>
              <a:rPr lang="en-US" dirty="0" smtClean="0"/>
              <a:t>Online </a:t>
            </a:r>
            <a:r>
              <a:rPr lang="en-US" dirty="0"/>
              <a:t>exhibitions are a relatively </a:t>
            </a:r>
            <a:r>
              <a:rPr lang="en-US" dirty="0">
                <a:solidFill>
                  <a:schemeClr val="accent6">
                    <a:lumMod val="75000"/>
                  </a:schemeClr>
                </a:solidFill>
              </a:rPr>
              <a:t>young genre </a:t>
            </a:r>
            <a:r>
              <a:rPr lang="en-US" dirty="0"/>
              <a:t>whose changes mirror some of the developments of the </a:t>
            </a:r>
            <a:r>
              <a:rPr lang="en-US" dirty="0" smtClean="0"/>
              <a:t>internet</a:t>
            </a:r>
            <a:endParaRPr lang="en-US" dirty="0"/>
          </a:p>
          <a:p>
            <a:r>
              <a:rPr lang="en-US" dirty="0" smtClean="0">
                <a:solidFill>
                  <a:schemeClr val="accent6">
                    <a:lumMod val="75000"/>
                  </a:schemeClr>
                </a:solidFill>
              </a:rPr>
              <a:t>Multimodal </a:t>
            </a:r>
            <a:r>
              <a:rPr lang="en-US" dirty="0">
                <a:solidFill>
                  <a:schemeClr val="accent6">
                    <a:lumMod val="75000"/>
                  </a:schemeClr>
                </a:solidFill>
              </a:rPr>
              <a:t>corpus analysis </a:t>
            </a:r>
            <a:r>
              <a:rPr lang="en-US" dirty="0"/>
              <a:t>combines methods of corpus analysis with categories provided by multimodal semiotics</a:t>
            </a:r>
          </a:p>
          <a:p>
            <a:pPr lvl="1"/>
            <a:r>
              <a:rPr lang="en-US" dirty="0" smtClean="0"/>
              <a:t>Which </a:t>
            </a:r>
            <a:r>
              <a:rPr lang="en-US" dirty="0"/>
              <a:t>patterns define online exhibitions as a </a:t>
            </a:r>
            <a:r>
              <a:rPr lang="en-US" dirty="0">
                <a:solidFill>
                  <a:schemeClr val="accent6">
                    <a:lumMod val="75000"/>
                  </a:schemeClr>
                </a:solidFill>
              </a:rPr>
              <a:t>multimodal genre</a:t>
            </a:r>
            <a:r>
              <a:rPr lang="en-US" dirty="0"/>
              <a:t>? </a:t>
            </a:r>
          </a:p>
          <a:p>
            <a:pPr lvl="1"/>
            <a:r>
              <a:rPr lang="en-US" dirty="0" smtClean="0"/>
              <a:t>Which </a:t>
            </a:r>
            <a:r>
              <a:rPr lang="en-US" dirty="0"/>
              <a:t>subtypes and </a:t>
            </a:r>
            <a:r>
              <a:rPr lang="en-US" dirty="0">
                <a:solidFill>
                  <a:schemeClr val="accent6">
                    <a:lumMod val="75000"/>
                  </a:schemeClr>
                </a:solidFill>
              </a:rPr>
              <a:t>changes </a:t>
            </a:r>
            <a:r>
              <a:rPr lang="en-US" dirty="0" smtClean="0">
                <a:solidFill>
                  <a:schemeClr val="accent6">
                    <a:lumMod val="75000"/>
                  </a:schemeClr>
                </a:solidFill>
              </a:rPr>
              <a:t>over time </a:t>
            </a:r>
            <a:r>
              <a:rPr lang="en-US" dirty="0" smtClean="0"/>
              <a:t>can </a:t>
            </a:r>
            <a:r>
              <a:rPr lang="en-US" dirty="0"/>
              <a:t>be found</a:t>
            </a:r>
            <a:r>
              <a:rPr lang="en-US" dirty="0" smtClean="0"/>
              <a:t>?</a:t>
            </a:r>
          </a:p>
          <a:p>
            <a:r>
              <a:rPr lang="en-US" dirty="0" smtClean="0"/>
              <a:t>Work in progress</a:t>
            </a:r>
          </a:p>
          <a:p>
            <a:pPr lvl="1"/>
            <a:r>
              <a:rPr lang="en-US" dirty="0" smtClean="0"/>
              <a:t>Currently: development of annotation schema</a:t>
            </a:r>
            <a:endParaRPr lang="de-DE" dirty="0" smtClean="0"/>
          </a:p>
        </p:txBody>
      </p:sp>
      <p:sp>
        <p:nvSpPr>
          <p:cNvPr id="5" name="Bildplatzhalter 4"/>
          <p:cNvSpPr>
            <a:spLocks noGrp="1"/>
          </p:cNvSpPr>
          <p:nvPr>
            <p:ph type="pic" sz="quarter" idx="10"/>
          </p:nvPr>
        </p:nvSpPr>
        <p:spPr/>
      </p:sp>
    </p:spTree>
    <p:extLst>
      <p:ext uri="{BB962C8B-B14F-4D97-AF65-F5344CB8AC3E}">
        <p14:creationId xmlns:p14="http://schemas.microsoft.com/office/powerpoint/2010/main" val="3690427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en-US" dirty="0" smtClean="0"/>
              <a:t>Criteria for Judging Online Exhibitions</a:t>
            </a:r>
            <a:endParaRPr lang="de-DE" dirty="0"/>
          </a:p>
        </p:txBody>
      </p:sp>
      <p:sp>
        <p:nvSpPr>
          <p:cNvPr id="4" name="Textplatzhalter 3"/>
          <p:cNvSpPr>
            <a:spLocks noGrp="1"/>
          </p:cNvSpPr>
          <p:nvPr>
            <p:ph type="body" idx="4294967295"/>
          </p:nvPr>
        </p:nvSpPr>
        <p:spPr>
          <a:xfrm>
            <a:off x="1491278" y="2492896"/>
            <a:ext cx="7388030" cy="3811588"/>
          </a:xfrm>
        </p:spPr>
        <p:txBody>
          <a:bodyPr>
            <a:normAutofit/>
          </a:bodyPr>
          <a:lstStyle/>
          <a:p>
            <a:r>
              <a:rPr lang="en-US" dirty="0" smtClean="0"/>
              <a:t>An </a:t>
            </a:r>
            <a:r>
              <a:rPr lang="en-US" dirty="0" smtClean="0">
                <a:solidFill>
                  <a:schemeClr val="accent6">
                    <a:lumMod val="75000"/>
                  </a:schemeClr>
                </a:solidFill>
              </a:rPr>
              <a:t>award </a:t>
            </a:r>
            <a:r>
              <a:rPr lang="en-US" dirty="0" smtClean="0"/>
              <a:t>for </a:t>
            </a:r>
            <a:r>
              <a:rPr lang="en-US" dirty="0" smtClean="0"/>
              <a:t>online exhibitions:</a:t>
            </a:r>
            <a:endParaRPr lang="en-US" dirty="0">
              <a:solidFill>
                <a:schemeClr val="accent6">
                  <a:lumMod val="75000"/>
                </a:schemeClr>
              </a:solidFill>
            </a:endParaRPr>
          </a:p>
          <a:p>
            <a:r>
              <a:rPr lang="en-US" dirty="0" smtClean="0"/>
              <a:t>American </a:t>
            </a:r>
            <a:r>
              <a:rPr lang="en-US" dirty="0"/>
              <a:t>Book </a:t>
            </a:r>
            <a:r>
              <a:rPr lang="en-US" dirty="0" smtClean="0"/>
              <a:t>Prizes </a:t>
            </a:r>
            <a:r>
              <a:rPr lang="en-US" dirty="0"/>
              <a:t>Current Exhibition Awards</a:t>
            </a:r>
          </a:p>
          <a:p>
            <a:pPr lvl="1"/>
            <a:r>
              <a:rPr lang="en-US" dirty="0" smtClean="0"/>
              <a:t>Since 2001: division </a:t>
            </a:r>
            <a:r>
              <a:rPr lang="en-US" dirty="0" smtClean="0">
                <a:solidFill>
                  <a:schemeClr val="accent6">
                    <a:lumMod val="75000"/>
                  </a:schemeClr>
                </a:solidFill>
              </a:rPr>
              <a:t>Electronic Exhibitions</a:t>
            </a:r>
            <a:endParaRPr lang="en-US" dirty="0"/>
          </a:p>
          <a:p>
            <a:r>
              <a:rPr lang="en-US" dirty="0" smtClean="0"/>
              <a:t>Complete list of submissions (</a:t>
            </a:r>
            <a:r>
              <a:rPr lang="en-US" dirty="0" smtClean="0"/>
              <a:t>c. </a:t>
            </a:r>
            <a:r>
              <a:rPr lang="en-US" dirty="0" smtClean="0"/>
              <a:t>300 online exhibitions)</a:t>
            </a:r>
            <a:endParaRPr lang="en-US" dirty="0"/>
          </a:p>
          <a:p>
            <a:pPr marL="457200" lvl="1" indent="0">
              <a:buNone/>
            </a:pPr>
            <a:r>
              <a:rPr lang="en-US" dirty="0">
                <a:hlinkClick r:id="rId2"/>
              </a:rPr>
              <a:t>https://rbms.info/committees/exhibition_awards</a:t>
            </a:r>
            <a:r>
              <a:rPr lang="en-US" dirty="0" smtClean="0">
                <a:hlinkClick r:id="rId2"/>
              </a:rPr>
              <a:t>/</a:t>
            </a:r>
            <a:endParaRPr lang="en-US" dirty="0" smtClean="0"/>
          </a:p>
          <a:p>
            <a:pPr lvl="1"/>
            <a:endParaRPr lang="en-US" dirty="0" smtClean="0"/>
          </a:p>
          <a:p>
            <a:endParaRPr lang="de-DE" dirty="0" smtClean="0"/>
          </a:p>
        </p:txBody>
      </p:sp>
      <p:sp>
        <p:nvSpPr>
          <p:cNvPr id="5" name="Bildplatzhalter 4"/>
          <p:cNvSpPr>
            <a:spLocks noGrp="1"/>
          </p:cNvSpPr>
          <p:nvPr>
            <p:ph type="pic" sz="quarter" idx="10"/>
          </p:nvPr>
        </p:nvSpPr>
        <p:spPr/>
      </p:sp>
    </p:spTree>
    <p:extLst>
      <p:ext uri="{BB962C8B-B14F-4D97-AF65-F5344CB8AC3E}">
        <p14:creationId xmlns:p14="http://schemas.microsoft.com/office/powerpoint/2010/main" val="405220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en-US" dirty="0" smtClean="0"/>
              <a:t>Criteria for Judging Online Exhibitions</a:t>
            </a:r>
            <a:endParaRPr lang="de-DE" dirty="0"/>
          </a:p>
        </p:txBody>
      </p:sp>
      <p:sp>
        <p:nvSpPr>
          <p:cNvPr id="4" name="Textplatzhalter 3"/>
          <p:cNvSpPr>
            <a:spLocks noGrp="1"/>
          </p:cNvSpPr>
          <p:nvPr>
            <p:ph type="body" idx="4294967295"/>
          </p:nvPr>
        </p:nvSpPr>
        <p:spPr>
          <a:xfrm>
            <a:off x="1491278" y="2492896"/>
            <a:ext cx="7388030" cy="3811588"/>
          </a:xfrm>
        </p:spPr>
        <p:txBody>
          <a:bodyPr>
            <a:normAutofit/>
          </a:bodyPr>
          <a:lstStyle/>
          <a:p>
            <a:pPr marL="0" indent="0">
              <a:buNone/>
            </a:pPr>
            <a:r>
              <a:rPr lang="en-US" dirty="0" smtClean="0"/>
              <a:t>Fantastic </a:t>
            </a:r>
            <a:r>
              <a:rPr lang="en-US" dirty="0"/>
              <a:t>Worlds: Science and Fiction, 1780–1910 </a:t>
            </a:r>
            <a:endParaRPr lang="en-US" dirty="0" smtClean="0"/>
          </a:p>
          <a:p>
            <a:pPr marL="0" indent="0">
              <a:buNone/>
            </a:pPr>
            <a:r>
              <a:rPr lang="en-US" dirty="0" smtClean="0">
                <a:hlinkClick r:id="rId2"/>
              </a:rPr>
              <a:t>http</a:t>
            </a:r>
            <a:r>
              <a:rPr lang="en-US" dirty="0">
                <a:hlinkClick r:id="rId2"/>
              </a:rPr>
              <a:t>://</a:t>
            </a:r>
            <a:r>
              <a:rPr lang="en-US" dirty="0" smtClean="0">
                <a:hlinkClick r:id="rId2"/>
              </a:rPr>
              <a:t>library.si.edu/exhibition/fantastic-worlds</a:t>
            </a:r>
            <a:endParaRPr lang="en-US" dirty="0" smtClean="0"/>
          </a:p>
          <a:p>
            <a:pPr marL="0" indent="0">
              <a:buNone/>
            </a:pPr>
            <a:r>
              <a:rPr lang="en-US" i="1" dirty="0" smtClean="0"/>
              <a:t>Smithsonian </a:t>
            </a:r>
            <a:r>
              <a:rPr lang="en-US" i="1" dirty="0"/>
              <a:t>Libraries (Washington DC</a:t>
            </a:r>
            <a:r>
              <a:rPr lang="en-US" i="1" dirty="0" smtClean="0"/>
              <a:t>)</a:t>
            </a:r>
          </a:p>
          <a:p>
            <a:pPr marL="0" indent="0">
              <a:buNone/>
            </a:pPr>
            <a:endParaRPr lang="en-US" dirty="0" smtClean="0"/>
          </a:p>
          <a:p>
            <a:pPr marL="0" indent="0">
              <a:buNone/>
            </a:pPr>
            <a:r>
              <a:rPr lang="en-US" sz="1800" dirty="0" smtClean="0"/>
              <a:t>This exhibition didn’t win </a:t>
            </a:r>
            <a:r>
              <a:rPr lang="en-US" sz="1800" dirty="0" smtClean="0"/>
              <a:t>an award.</a:t>
            </a:r>
            <a:endParaRPr lang="en-US" sz="1800" dirty="0"/>
          </a:p>
          <a:p>
            <a:pPr marL="457200" lvl="1" indent="0">
              <a:buNone/>
            </a:pPr>
            <a:endParaRPr lang="en-US" dirty="0" smtClean="0"/>
          </a:p>
          <a:p>
            <a:pPr lvl="1"/>
            <a:endParaRPr lang="en-US" dirty="0" smtClean="0"/>
          </a:p>
          <a:p>
            <a:endParaRPr lang="de-DE" dirty="0" smtClean="0"/>
          </a:p>
        </p:txBody>
      </p:sp>
      <p:sp>
        <p:nvSpPr>
          <p:cNvPr id="5" name="Bildplatzhalter 4"/>
          <p:cNvSpPr>
            <a:spLocks noGrp="1"/>
          </p:cNvSpPr>
          <p:nvPr>
            <p:ph type="pic" sz="quarter" idx="10"/>
          </p:nvPr>
        </p:nvSpPr>
        <p:spPr/>
      </p:sp>
    </p:spTree>
    <p:extLst>
      <p:ext uri="{BB962C8B-B14F-4D97-AF65-F5344CB8AC3E}">
        <p14:creationId xmlns:p14="http://schemas.microsoft.com/office/powerpoint/2010/main" val="1895338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en-US" dirty="0" smtClean="0"/>
              <a:t>Criteria for Judging Online Exhibitions</a:t>
            </a:r>
            <a:endParaRPr lang="de-DE" dirty="0"/>
          </a:p>
        </p:txBody>
      </p:sp>
      <p:sp>
        <p:nvSpPr>
          <p:cNvPr id="4" name="Textplatzhalter 3"/>
          <p:cNvSpPr>
            <a:spLocks noGrp="1"/>
          </p:cNvSpPr>
          <p:nvPr>
            <p:ph type="body" idx="4294967295"/>
          </p:nvPr>
        </p:nvSpPr>
        <p:spPr>
          <a:xfrm>
            <a:off x="1491278" y="2492896"/>
            <a:ext cx="7388030" cy="3811588"/>
          </a:xfrm>
        </p:spPr>
        <p:txBody>
          <a:bodyPr>
            <a:normAutofit/>
          </a:bodyPr>
          <a:lstStyle/>
          <a:p>
            <a:pPr marL="0" indent="0">
              <a:buNone/>
            </a:pPr>
            <a:r>
              <a:rPr lang="en-US" dirty="0"/>
              <a:t>Music, First and Last: Scores from the Sir Georg Solti </a:t>
            </a:r>
            <a:r>
              <a:rPr lang="en-US" dirty="0" smtClean="0"/>
              <a:t>Archive</a:t>
            </a:r>
          </a:p>
          <a:p>
            <a:pPr marL="0" indent="0">
              <a:buNone/>
            </a:pPr>
            <a:r>
              <a:rPr lang="en-US" dirty="0" smtClean="0">
                <a:hlinkClick r:id="rId2"/>
              </a:rPr>
              <a:t>http</a:t>
            </a:r>
            <a:r>
              <a:rPr lang="en-US" dirty="0">
                <a:hlinkClick r:id="rId2"/>
              </a:rPr>
              <a:t>://</a:t>
            </a:r>
            <a:r>
              <a:rPr lang="en-US" dirty="0" smtClean="0">
                <a:hlinkClick r:id="rId2"/>
              </a:rPr>
              <a:t>hcl.harvard.edu/libraries/loebmusic/exhibitions/solti/</a:t>
            </a:r>
            <a:endParaRPr lang="en-US" dirty="0" smtClean="0"/>
          </a:p>
          <a:p>
            <a:pPr marL="0" indent="0">
              <a:buNone/>
            </a:pPr>
            <a:r>
              <a:rPr lang="en-US" i="1" dirty="0" smtClean="0"/>
              <a:t>Eda </a:t>
            </a:r>
            <a:r>
              <a:rPr lang="en-US" i="1" dirty="0"/>
              <a:t>Kuhn Loeb Music Library at Harvard University</a:t>
            </a:r>
          </a:p>
          <a:p>
            <a:pPr marL="0" indent="0">
              <a:buNone/>
            </a:pPr>
            <a:endParaRPr lang="en-US" dirty="0"/>
          </a:p>
          <a:p>
            <a:pPr marL="0" indent="0">
              <a:buNone/>
            </a:pPr>
            <a:r>
              <a:rPr lang="en-US" sz="1800" dirty="0"/>
              <a:t>“This online exhibition had a clean, uncluttered design, and it was easy to navigate. The ability to access complete scores is good for scholarship, while the ability to easily access audio and video enhances the experience for the visitor</a:t>
            </a:r>
            <a:r>
              <a:rPr lang="en-US" sz="1800" dirty="0" smtClean="0"/>
              <a:t>.”</a:t>
            </a:r>
          </a:p>
          <a:p>
            <a:pPr marL="0" indent="0">
              <a:buNone/>
            </a:pPr>
            <a:r>
              <a:rPr lang="en-US" sz="1800" dirty="0" smtClean="0"/>
              <a:t>(</a:t>
            </a:r>
            <a:r>
              <a:rPr lang="en-US" sz="1800" dirty="0"/>
              <a:t>Exhibition </a:t>
            </a:r>
            <a:r>
              <a:rPr lang="en-US" sz="1800" dirty="0" smtClean="0"/>
              <a:t>awards </a:t>
            </a:r>
            <a:r>
              <a:rPr lang="en-US" sz="1800" dirty="0"/>
              <a:t>committee)</a:t>
            </a:r>
          </a:p>
          <a:p>
            <a:pPr marL="0" indent="0">
              <a:buNone/>
            </a:pPr>
            <a:endParaRPr lang="en-US" dirty="0"/>
          </a:p>
          <a:p>
            <a:pPr marL="457200" lvl="1" indent="0">
              <a:buNone/>
            </a:pPr>
            <a:endParaRPr lang="en-US" dirty="0" smtClean="0"/>
          </a:p>
          <a:p>
            <a:pPr lvl="1"/>
            <a:endParaRPr lang="en-US" dirty="0" smtClean="0"/>
          </a:p>
          <a:p>
            <a:endParaRPr lang="de-DE" dirty="0" smtClean="0"/>
          </a:p>
        </p:txBody>
      </p:sp>
      <p:sp>
        <p:nvSpPr>
          <p:cNvPr id="5" name="Bildplatzhalter 4"/>
          <p:cNvSpPr>
            <a:spLocks noGrp="1"/>
          </p:cNvSpPr>
          <p:nvPr>
            <p:ph type="pic" sz="quarter" idx="10"/>
          </p:nvPr>
        </p:nvSpPr>
        <p:spPr/>
      </p:sp>
    </p:spTree>
    <p:extLst>
      <p:ext uri="{BB962C8B-B14F-4D97-AF65-F5344CB8AC3E}">
        <p14:creationId xmlns:p14="http://schemas.microsoft.com/office/powerpoint/2010/main" val="3437163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en-US" dirty="0" smtClean="0"/>
              <a:t>Criteria for Judging Online Exhibitions</a:t>
            </a:r>
            <a:endParaRPr lang="de-DE" dirty="0"/>
          </a:p>
        </p:txBody>
      </p:sp>
      <p:sp>
        <p:nvSpPr>
          <p:cNvPr id="4" name="Textplatzhalter 3"/>
          <p:cNvSpPr>
            <a:spLocks noGrp="1"/>
          </p:cNvSpPr>
          <p:nvPr>
            <p:ph type="body" idx="4294967295"/>
          </p:nvPr>
        </p:nvSpPr>
        <p:spPr>
          <a:xfrm>
            <a:off x="1321814" y="2492896"/>
            <a:ext cx="7642674" cy="3811588"/>
          </a:xfrm>
        </p:spPr>
        <p:txBody>
          <a:bodyPr>
            <a:normAutofit/>
          </a:bodyPr>
          <a:lstStyle/>
          <a:p>
            <a:pPr marL="0" indent="0">
              <a:buNone/>
            </a:pPr>
            <a:r>
              <a:rPr lang="en-US" sz="2200" dirty="0"/>
              <a:t>Sugar and Visual Imagination in the Atlantic World, circa </a:t>
            </a:r>
            <a:r>
              <a:rPr lang="en-US" sz="2200" dirty="0" smtClean="0"/>
              <a:t>1600–1860</a:t>
            </a:r>
          </a:p>
          <a:p>
            <a:pPr marL="0" indent="0">
              <a:buNone/>
            </a:pPr>
            <a:r>
              <a:rPr lang="en-US" sz="2200" dirty="0" smtClean="0">
                <a:hlinkClick r:id="rId2"/>
              </a:rPr>
              <a:t>http</a:t>
            </a:r>
            <a:r>
              <a:rPr lang="en-US" sz="2200" dirty="0">
                <a:hlinkClick r:id="rId2"/>
              </a:rPr>
              <a:t>://</a:t>
            </a:r>
            <a:r>
              <a:rPr lang="en-US" sz="2200" dirty="0" smtClean="0">
                <a:hlinkClick r:id="rId2"/>
              </a:rPr>
              <a:t>www.brown.edu/Facilities/John_Carter_Brown_Library/exhibitions/sugar/index.html</a:t>
            </a:r>
            <a:endParaRPr lang="en-US" sz="2200" dirty="0" smtClean="0"/>
          </a:p>
          <a:p>
            <a:pPr marL="0" indent="0">
              <a:buNone/>
            </a:pPr>
            <a:r>
              <a:rPr lang="en-US" sz="2200" i="1" dirty="0" smtClean="0"/>
              <a:t>John </a:t>
            </a:r>
            <a:r>
              <a:rPr lang="en-US" sz="2200" i="1" dirty="0"/>
              <a:t>Carter Brown </a:t>
            </a:r>
            <a:r>
              <a:rPr lang="en-US" sz="2200" i="1" dirty="0" smtClean="0"/>
              <a:t>Library, </a:t>
            </a:r>
            <a:r>
              <a:rPr lang="en-US" sz="2200" i="1" dirty="0"/>
              <a:t>Brown University </a:t>
            </a:r>
            <a:endParaRPr lang="en-US" sz="2200" i="1" dirty="0" smtClean="0"/>
          </a:p>
          <a:p>
            <a:pPr marL="0" indent="0">
              <a:buNone/>
            </a:pPr>
            <a:endParaRPr lang="en-US" sz="2200" dirty="0"/>
          </a:p>
          <a:p>
            <a:pPr marL="0" indent="0">
              <a:buNone/>
            </a:pPr>
            <a:r>
              <a:rPr lang="en-US" sz="1700" dirty="0" smtClean="0"/>
              <a:t>“Offering </a:t>
            </a:r>
            <a:r>
              <a:rPr lang="en-US" sz="1700" dirty="0"/>
              <a:t>something </a:t>
            </a:r>
            <a:r>
              <a:rPr lang="en-US" sz="1700" dirty="0" smtClean="0"/>
              <a:t>different, [this </a:t>
            </a:r>
            <a:r>
              <a:rPr lang="en-US" sz="1700" dirty="0"/>
              <a:t>electronic </a:t>
            </a:r>
            <a:r>
              <a:rPr lang="en-US" sz="1700" dirty="0" smtClean="0"/>
              <a:t>exhibition] feels </a:t>
            </a:r>
            <a:r>
              <a:rPr lang="en-US" sz="1700" dirty="0"/>
              <a:t>like an online exhibition and not a mere representation of a physical exhibit. Technically very well done, its navigation is </a:t>
            </a:r>
            <a:r>
              <a:rPr lang="en-US" sz="1700" dirty="0" smtClean="0"/>
              <a:t>excellent […]. </a:t>
            </a:r>
            <a:r>
              <a:rPr lang="en-US" sz="1700" dirty="0"/>
              <a:t>Visually beautiful, the images have been chosen with great care and with a tasteful, evocative use of color. In addition, the use of ‘subtitles’ (in red italic font) adds an extra layer of curation</a:t>
            </a:r>
            <a:r>
              <a:rPr lang="en-US" sz="1700" dirty="0" smtClean="0"/>
              <a:t>.”</a:t>
            </a:r>
            <a:endParaRPr lang="en-US" sz="1700" dirty="0"/>
          </a:p>
          <a:p>
            <a:pPr marL="0" indent="0">
              <a:buNone/>
            </a:pPr>
            <a:r>
              <a:rPr lang="en-US" sz="1700" dirty="0" smtClean="0"/>
              <a:t>(</a:t>
            </a:r>
            <a:r>
              <a:rPr lang="en-US" sz="1700" dirty="0"/>
              <a:t>Exhibition </a:t>
            </a:r>
            <a:r>
              <a:rPr lang="en-US" sz="1700" dirty="0" smtClean="0"/>
              <a:t>awards </a:t>
            </a:r>
            <a:r>
              <a:rPr lang="en-US" sz="1700" dirty="0"/>
              <a:t>committee)</a:t>
            </a:r>
          </a:p>
          <a:p>
            <a:pPr marL="0" indent="0">
              <a:buNone/>
            </a:pPr>
            <a:endParaRPr lang="en-US" dirty="0"/>
          </a:p>
          <a:p>
            <a:pPr marL="457200" lvl="1" indent="0">
              <a:buNone/>
            </a:pPr>
            <a:endParaRPr lang="en-US" dirty="0" smtClean="0"/>
          </a:p>
          <a:p>
            <a:pPr lvl="1"/>
            <a:endParaRPr lang="en-US" dirty="0" smtClean="0"/>
          </a:p>
          <a:p>
            <a:endParaRPr lang="de-DE" dirty="0" smtClean="0"/>
          </a:p>
        </p:txBody>
      </p:sp>
      <p:sp>
        <p:nvSpPr>
          <p:cNvPr id="5" name="Bildplatzhalter 4"/>
          <p:cNvSpPr>
            <a:spLocks noGrp="1"/>
          </p:cNvSpPr>
          <p:nvPr>
            <p:ph type="pic" sz="quarter" idx="10"/>
          </p:nvPr>
        </p:nvSpPr>
        <p:spPr/>
      </p:sp>
    </p:spTree>
    <p:extLst>
      <p:ext uri="{BB962C8B-B14F-4D97-AF65-F5344CB8AC3E}">
        <p14:creationId xmlns:p14="http://schemas.microsoft.com/office/powerpoint/2010/main" val="324369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de-DE" dirty="0" err="1"/>
              <a:t>Overview</a:t>
            </a:r>
            <a:endParaRPr lang="de-DE" dirty="0"/>
          </a:p>
        </p:txBody>
      </p:sp>
      <p:sp>
        <p:nvSpPr>
          <p:cNvPr id="4" name="Textplatzhalter 3"/>
          <p:cNvSpPr>
            <a:spLocks noGrp="1"/>
          </p:cNvSpPr>
          <p:nvPr>
            <p:ph type="body" idx="4294967295"/>
          </p:nvPr>
        </p:nvSpPr>
        <p:spPr>
          <a:xfrm>
            <a:off x="1491278" y="2492896"/>
            <a:ext cx="7388030" cy="3811588"/>
          </a:xfrm>
        </p:spPr>
        <p:txBody>
          <a:bodyPr>
            <a:normAutofit/>
          </a:bodyPr>
          <a:lstStyle/>
          <a:p>
            <a:pPr marL="457200" indent="-457200">
              <a:buAutoNum type="arabicPeriod"/>
            </a:pPr>
            <a:r>
              <a:rPr lang="de-DE" dirty="0">
                <a:solidFill>
                  <a:schemeClr val="accent6">
                    <a:lumMod val="40000"/>
                    <a:lumOff val="60000"/>
                  </a:schemeClr>
                </a:solidFill>
              </a:rPr>
              <a:t>Online </a:t>
            </a:r>
            <a:r>
              <a:rPr lang="de-DE" dirty="0" err="1">
                <a:solidFill>
                  <a:schemeClr val="accent6">
                    <a:lumMod val="40000"/>
                    <a:lumOff val="60000"/>
                  </a:schemeClr>
                </a:solidFill>
              </a:rPr>
              <a:t>Exhibitions</a:t>
            </a:r>
            <a:endParaRPr lang="de-DE" i="1" dirty="0" smtClean="0">
              <a:solidFill>
                <a:schemeClr val="accent6">
                  <a:lumMod val="40000"/>
                  <a:lumOff val="60000"/>
                </a:schemeClr>
              </a:solidFill>
            </a:endParaRPr>
          </a:p>
          <a:p>
            <a:pPr marL="457200" indent="-457200">
              <a:buAutoNum type="arabicPeriod"/>
            </a:pPr>
            <a:r>
              <a:rPr lang="de-DE" dirty="0" smtClean="0">
                <a:solidFill>
                  <a:schemeClr val="accent5">
                    <a:lumMod val="75000"/>
                  </a:schemeClr>
                </a:solidFill>
              </a:rPr>
              <a:t>Multimodal </a:t>
            </a:r>
            <a:r>
              <a:rPr lang="de-DE" dirty="0" err="1" smtClean="0">
                <a:solidFill>
                  <a:schemeClr val="accent5">
                    <a:lumMod val="75000"/>
                  </a:schemeClr>
                </a:solidFill>
              </a:rPr>
              <a:t>Complexity</a:t>
            </a:r>
            <a:endParaRPr lang="de-DE" i="1" dirty="0" smtClean="0">
              <a:solidFill>
                <a:schemeClr val="accent5">
                  <a:lumMod val="75000"/>
                </a:schemeClr>
              </a:solidFill>
            </a:endParaRPr>
          </a:p>
          <a:p>
            <a:pPr marL="457200" indent="-457200">
              <a:buAutoNum type="arabicPeriod"/>
            </a:pPr>
            <a:r>
              <a:rPr lang="de-DE" dirty="0" err="1">
                <a:solidFill>
                  <a:srgbClr val="F5ADA1"/>
                </a:solidFill>
              </a:rPr>
              <a:t>Assumptions</a:t>
            </a:r>
            <a:r>
              <a:rPr lang="de-DE" dirty="0">
                <a:solidFill>
                  <a:srgbClr val="F5ADA1"/>
                </a:solidFill>
              </a:rPr>
              <a:t> </a:t>
            </a:r>
            <a:r>
              <a:rPr lang="de-DE" dirty="0" err="1">
                <a:solidFill>
                  <a:srgbClr val="F5ADA1"/>
                </a:solidFill>
              </a:rPr>
              <a:t>behind</a:t>
            </a:r>
            <a:r>
              <a:rPr lang="de-DE" dirty="0">
                <a:solidFill>
                  <a:srgbClr val="F5ADA1"/>
                </a:solidFill>
              </a:rPr>
              <a:t> Annotation Schemata</a:t>
            </a:r>
            <a:endParaRPr lang="de-DE" i="1" dirty="0">
              <a:solidFill>
                <a:srgbClr val="F5ADA1"/>
              </a:solidFill>
            </a:endParaRPr>
          </a:p>
          <a:p>
            <a:pPr marL="457200" indent="-457200">
              <a:buFont typeface="Arial" panose="020B0604020202020204" pitchFamily="34" charset="0"/>
              <a:buAutoNum type="arabicPeriod"/>
            </a:pPr>
            <a:r>
              <a:rPr lang="de-DE" dirty="0" smtClean="0">
                <a:solidFill>
                  <a:srgbClr val="DEC8EE"/>
                </a:solidFill>
              </a:rPr>
              <a:t>Making </a:t>
            </a:r>
            <a:r>
              <a:rPr lang="de-DE" dirty="0" err="1" smtClean="0">
                <a:solidFill>
                  <a:srgbClr val="DEC8EE"/>
                </a:solidFill>
              </a:rPr>
              <a:t>Results</a:t>
            </a:r>
            <a:r>
              <a:rPr lang="de-DE" dirty="0" smtClean="0">
                <a:solidFill>
                  <a:srgbClr val="DEC8EE"/>
                </a:solidFill>
              </a:rPr>
              <a:t> </a:t>
            </a:r>
            <a:r>
              <a:rPr lang="de-DE" dirty="0" err="1" smtClean="0">
                <a:solidFill>
                  <a:srgbClr val="DEC8EE"/>
                </a:solidFill>
              </a:rPr>
              <a:t>Comparable</a:t>
            </a:r>
            <a:endParaRPr lang="de-DE" i="1" dirty="0">
              <a:solidFill>
                <a:srgbClr val="DEC8EE"/>
              </a:solidFill>
            </a:endParaRPr>
          </a:p>
        </p:txBody>
      </p:sp>
      <p:sp>
        <p:nvSpPr>
          <p:cNvPr id="5" name="Bildplatzhalter 4"/>
          <p:cNvSpPr>
            <a:spLocks noGrp="1"/>
          </p:cNvSpPr>
          <p:nvPr>
            <p:ph type="pic" sz="quarter" idx="10"/>
          </p:nvPr>
        </p:nvSpPr>
        <p:spPr/>
      </p:sp>
      <p:sp>
        <p:nvSpPr>
          <p:cNvPr id="6" name="Textfeld 5"/>
          <p:cNvSpPr txBox="1"/>
          <p:nvPr/>
        </p:nvSpPr>
        <p:spPr>
          <a:xfrm>
            <a:off x="0" y="1"/>
            <a:ext cx="1763688" cy="276999"/>
          </a:xfrm>
          <a:prstGeom prst="rect">
            <a:avLst/>
          </a:prstGeom>
          <a:noFill/>
        </p:spPr>
        <p:txBody>
          <a:bodyPr wrap="square" rtlCol="0">
            <a:spAutoFit/>
          </a:bodyPr>
          <a:lstStyle/>
          <a:p>
            <a:r>
              <a:rPr lang="de-DE" sz="1200" b="1" dirty="0" smtClean="0">
                <a:solidFill>
                  <a:srgbClr val="00B0F0"/>
                </a:solidFill>
              </a:rPr>
              <a:t>Folgeseiten</a:t>
            </a:r>
            <a:r>
              <a:rPr lang="de-DE" sz="1200" dirty="0" smtClean="0">
                <a:solidFill>
                  <a:srgbClr val="00B0F0"/>
                </a:solidFill>
              </a:rPr>
              <a:t>, mit Logo</a:t>
            </a:r>
            <a:endParaRPr lang="de-DE" sz="1200" dirty="0">
              <a:solidFill>
                <a:srgbClr val="00B0F0"/>
              </a:solidFill>
            </a:endParaRPr>
          </a:p>
        </p:txBody>
      </p:sp>
    </p:spTree>
    <p:extLst>
      <p:ext uri="{BB962C8B-B14F-4D97-AF65-F5344CB8AC3E}">
        <p14:creationId xmlns:p14="http://schemas.microsoft.com/office/powerpoint/2010/main" val="51505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4">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04448" y="980729"/>
            <a:ext cx="7388030" cy="1224136"/>
          </a:xfrm>
        </p:spPr>
        <p:txBody>
          <a:bodyPr/>
          <a:lstStyle/>
          <a:p>
            <a:r>
              <a:rPr lang="en-US" dirty="0" smtClean="0"/>
              <a:t>Different Types of Online Exhibitions</a:t>
            </a:r>
            <a:endParaRPr lang="de-DE" dirty="0"/>
          </a:p>
        </p:txBody>
      </p:sp>
      <p:sp>
        <p:nvSpPr>
          <p:cNvPr id="4" name="Textplatzhalter 3"/>
          <p:cNvSpPr>
            <a:spLocks noGrp="1"/>
          </p:cNvSpPr>
          <p:nvPr>
            <p:ph type="body" idx="4294967295"/>
          </p:nvPr>
        </p:nvSpPr>
        <p:spPr>
          <a:xfrm>
            <a:off x="1491278" y="2204864"/>
            <a:ext cx="7388030" cy="4032448"/>
          </a:xfrm>
        </p:spPr>
        <p:txBody>
          <a:bodyPr>
            <a:normAutofit fontScale="77500" lnSpcReduction="20000"/>
          </a:bodyPr>
          <a:lstStyle/>
          <a:p>
            <a:pPr marL="457200" indent="-457200">
              <a:lnSpc>
                <a:spcPct val="120000"/>
              </a:lnSpc>
              <a:buFont typeface="Arial" panose="020B0604020202020204" pitchFamily="34" charset="0"/>
              <a:buAutoNum type="arabicPeriod"/>
            </a:pPr>
            <a:r>
              <a:rPr lang="en-US" dirty="0" smtClean="0">
                <a:solidFill>
                  <a:schemeClr val="accent6">
                    <a:lumMod val="75000"/>
                  </a:schemeClr>
                </a:solidFill>
              </a:rPr>
              <a:t>Conventional website</a:t>
            </a:r>
            <a:r>
              <a:rPr lang="en-US" dirty="0" smtClean="0"/>
              <a:t>:</a:t>
            </a:r>
            <a:br>
              <a:rPr lang="en-US" dirty="0" smtClean="0"/>
            </a:br>
            <a:r>
              <a:rPr lang="en-US" dirty="0" err="1"/>
              <a:t>Institut</a:t>
            </a:r>
            <a:r>
              <a:rPr lang="en-US" dirty="0"/>
              <a:t> </a:t>
            </a:r>
            <a:r>
              <a:rPr lang="en-US" dirty="0" err="1"/>
              <a:t>für</a:t>
            </a:r>
            <a:r>
              <a:rPr lang="en-US" dirty="0"/>
              <a:t> </a:t>
            </a:r>
            <a:r>
              <a:rPr lang="en-US" dirty="0" err="1"/>
              <a:t>Sexualwissenschaft</a:t>
            </a:r>
            <a:r>
              <a:rPr lang="en-US" dirty="0"/>
              <a:t> (1919–1933) (Institute of Sexology)</a:t>
            </a:r>
            <a:br>
              <a:rPr lang="en-US" dirty="0"/>
            </a:br>
            <a:r>
              <a:rPr lang="en-US" dirty="0">
                <a:hlinkClick r:id="rId2"/>
              </a:rPr>
              <a:t>http://www.magnus-hirschfeld.de/institut/</a:t>
            </a:r>
            <a:endParaRPr lang="en-US" dirty="0"/>
          </a:p>
          <a:p>
            <a:pPr marL="457200" indent="-457200">
              <a:lnSpc>
                <a:spcPct val="120000"/>
              </a:lnSpc>
              <a:buAutoNum type="arabicPeriod"/>
            </a:pPr>
            <a:r>
              <a:rPr lang="en-US" dirty="0" smtClean="0">
                <a:solidFill>
                  <a:schemeClr val="accent6">
                    <a:lumMod val="75000"/>
                  </a:schemeClr>
                </a:solidFill>
              </a:rPr>
              <a:t>Curated arrangement:</a:t>
            </a:r>
            <a:br>
              <a:rPr lang="en-US" dirty="0" smtClean="0">
                <a:solidFill>
                  <a:schemeClr val="accent6">
                    <a:lumMod val="75000"/>
                  </a:schemeClr>
                </a:solidFill>
              </a:rPr>
            </a:br>
            <a:r>
              <a:rPr lang="en-US" dirty="0"/>
              <a:t>Music, First and Last: Scores from the Sir Georg Solti </a:t>
            </a:r>
            <a:r>
              <a:rPr lang="en-US" dirty="0" smtClean="0"/>
              <a:t>Archive</a:t>
            </a:r>
            <a:br>
              <a:rPr lang="en-US" dirty="0" smtClean="0"/>
            </a:br>
            <a:r>
              <a:rPr lang="en-US" dirty="0" smtClean="0">
                <a:hlinkClick r:id="rId3"/>
              </a:rPr>
              <a:t>http</a:t>
            </a:r>
            <a:r>
              <a:rPr lang="en-US" dirty="0">
                <a:hlinkClick r:id="rId3"/>
              </a:rPr>
              <a:t>://hcl.harvard.edu/libraries/loebmusic/exhibitions/solti</a:t>
            </a:r>
            <a:r>
              <a:rPr lang="en-US" dirty="0" smtClean="0">
                <a:hlinkClick r:id="rId3"/>
              </a:rPr>
              <a:t>/</a:t>
            </a:r>
            <a:endParaRPr lang="en-US" dirty="0"/>
          </a:p>
          <a:p>
            <a:pPr marL="457200" indent="-457200">
              <a:lnSpc>
                <a:spcPct val="120000"/>
              </a:lnSpc>
              <a:buAutoNum type="arabicPeriod"/>
            </a:pPr>
            <a:r>
              <a:rPr lang="en-US" dirty="0" smtClean="0">
                <a:solidFill>
                  <a:schemeClr val="accent6">
                    <a:lumMod val="75000"/>
                  </a:schemeClr>
                </a:solidFill>
              </a:rPr>
              <a:t>Individual </a:t>
            </a:r>
            <a:r>
              <a:rPr lang="en-US" dirty="0">
                <a:solidFill>
                  <a:schemeClr val="accent6">
                    <a:lumMod val="75000"/>
                  </a:schemeClr>
                </a:solidFill>
              </a:rPr>
              <a:t>storytelling:</a:t>
            </a:r>
            <a:br>
              <a:rPr lang="en-US" dirty="0">
                <a:solidFill>
                  <a:schemeClr val="accent6">
                    <a:lumMod val="75000"/>
                  </a:schemeClr>
                </a:solidFill>
              </a:rPr>
            </a:br>
            <a:r>
              <a:rPr lang="en-US" dirty="0" err="1"/>
              <a:t>Künste</a:t>
            </a:r>
            <a:r>
              <a:rPr lang="en-US" dirty="0"/>
              <a:t> </a:t>
            </a:r>
            <a:r>
              <a:rPr lang="en-US" dirty="0" err="1"/>
              <a:t>im</a:t>
            </a:r>
            <a:r>
              <a:rPr lang="en-US" dirty="0"/>
              <a:t> </a:t>
            </a:r>
            <a:r>
              <a:rPr lang="en-US" dirty="0" err="1"/>
              <a:t>Exil</a:t>
            </a:r>
            <a:r>
              <a:rPr lang="en-US" dirty="0"/>
              <a:t> (Deutsche </a:t>
            </a:r>
            <a:r>
              <a:rPr lang="en-US" dirty="0" err="1"/>
              <a:t>Nationalbibliothek</a:t>
            </a:r>
            <a:r>
              <a:rPr lang="en-US" dirty="0"/>
              <a:t>) (Arts in Exile)</a:t>
            </a:r>
            <a:br>
              <a:rPr lang="en-US" dirty="0"/>
            </a:br>
            <a:r>
              <a:rPr lang="en-US" dirty="0">
                <a:hlinkClick r:id="rId4"/>
              </a:rPr>
              <a:t>http://kuenste-im-exil.de</a:t>
            </a:r>
            <a:endParaRPr lang="en-US" dirty="0"/>
          </a:p>
          <a:p>
            <a:pPr marL="457200" indent="-457200">
              <a:lnSpc>
                <a:spcPct val="120000"/>
              </a:lnSpc>
              <a:buFont typeface="Arial" panose="020B0604020202020204" pitchFamily="34" charset="0"/>
              <a:buAutoNum type="arabicPeriod"/>
            </a:pPr>
            <a:r>
              <a:rPr lang="en-US" dirty="0">
                <a:solidFill>
                  <a:schemeClr val="accent6">
                    <a:lumMod val="75000"/>
                  </a:schemeClr>
                </a:solidFill>
              </a:rPr>
              <a:t>Virtual tour:</a:t>
            </a:r>
            <a:br>
              <a:rPr lang="en-US" dirty="0">
                <a:solidFill>
                  <a:schemeClr val="accent6">
                    <a:lumMod val="75000"/>
                  </a:schemeClr>
                </a:solidFill>
              </a:rPr>
            </a:br>
            <a:r>
              <a:rPr lang="en-US" dirty="0"/>
              <a:t>Rijksmuseum Amsterdam – Virtual Tour</a:t>
            </a:r>
            <a:br>
              <a:rPr lang="en-US" dirty="0"/>
            </a:br>
            <a:r>
              <a:rPr lang="en-US" dirty="0">
                <a:hlinkClick r:id="rId5"/>
              </a:rPr>
              <a:t>http://</a:t>
            </a:r>
            <a:r>
              <a:rPr lang="en-US" dirty="0" smtClean="0">
                <a:hlinkClick r:id="rId5"/>
              </a:rPr>
              <a:t>www.amsterdam360.com/panos/rijksmuseum</a:t>
            </a:r>
            <a:endParaRPr lang="en-US" dirty="0" smtClean="0"/>
          </a:p>
        </p:txBody>
      </p:sp>
      <p:sp>
        <p:nvSpPr>
          <p:cNvPr id="5" name="Bildplatzhalter 4"/>
          <p:cNvSpPr>
            <a:spLocks noGrp="1"/>
          </p:cNvSpPr>
          <p:nvPr>
            <p:ph type="pic" sz="quarter" idx="10"/>
          </p:nvPr>
        </p:nvSpPr>
        <p:spPr/>
      </p:sp>
      <p:sp>
        <p:nvSpPr>
          <p:cNvPr id="6" name="Textfeld 5"/>
          <p:cNvSpPr txBox="1"/>
          <p:nvPr/>
        </p:nvSpPr>
        <p:spPr>
          <a:xfrm>
            <a:off x="0" y="1"/>
            <a:ext cx="1763688" cy="276999"/>
          </a:xfrm>
          <a:prstGeom prst="rect">
            <a:avLst/>
          </a:prstGeom>
          <a:noFill/>
        </p:spPr>
        <p:txBody>
          <a:bodyPr wrap="square" rtlCol="0">
            <a:spAutoFit/>
          </a:bodyPr>
          <a:lstStyle/>
          <a:p>
            <a:r>
              <a:rPr lang="de-DE" sz="1200" b="1" dirty="0" smtClean="0">
                <a:solidFill>
                  <a:srgbClr val="00B0F0"/>
                </a:solidFill>
              </a:rPr>
              <a:t>Folgeseiten</a:t>
            </a:r>
            <a:r>
              <a:rPr lang="de-DE" sz="1200" dirty="0" smtClean="0">
                <a:solidFill>
                  <a:srgbClr val="00B0F0"/>
                </a:solidFill>
              </a:rPr>
              <a:t>, mit Logo</a:t>
            </a:r>
            <a:endParaRPr lang="de-DE" sz="1200" dirty="0">
              <a:solidFill>
                <a:srgbClr val="00B0F0"/>
              </a:solidFill>
            </a:endParaRPr>
          </a:p>
        </p:txBody>
      </p:sp>
    </p:spTree>
    <p:extLst>
      <p:ext uri="{BB962C8B-B14F-4D97-AF65-F5344CB8AC3E}">
        <p14:creationId xmlns:p14="http://schemas.microsoft.com/office/powerpoint/2010/main" val="2332204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rtfoli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lgefolien mit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lgefolien ohne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04_Maschinenbau_ppt2</Template>
  <TotalTime>0</TotalTime>
  <Words>2054</Words>
  <Application>Microsoft Office PowerPoint</Application>
  <PresentationFormat>Bildschirmpräsentation (4:3)</PresentationFormat>
  <Paragraphs>241</Paragraphs>
  <Slides>24</Slides>
  <Notes>1</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24</vt:i4>
      </vt:variant>
    </vt:vector>
  </HeadingPairs>
  <TitlesOfParts>
    <vt:vector size="33" baseType="lpstr">
      <vt:lpstr>Calibri</vt:lpstr>
      <vt:lpstr>Roboto Condensed bold</vt:lpstr>
      <vt:lpstr>Roboto Condensed</vt:lpstr>
      <vt:lpstr>Arial</vt:lpstr>
      <vt:lpstr>Times New Roman</vt:lpstr>
      <vt:lpstr>Roboto Condensed Light</vt:lpstr>
      <vt:lpstr>Startfolie</vt:lpstr>
      <vt:lpstr>Folgefolien mit Logo</vt:lpstr>
      <vt:lpstr>Folgefolien ohne Logo</vt:lpstr>
      <vt:lpstr>Facing Up to the Complexity:  Lessons From Online Exhibitions</vt:lpstr>
      <vt:lpstr>Overview</vt:lpstr>
      <vt:lpstr>Online Exhibitions</vt:lpstr>
      <vt:lpstr>Criteria for Judging Online Exhibitions</vt:lpstr>
      <vt:lpstr>Criteria for Judging Online Exhibitions</vt:lpstr>
      <vt:lpstr>Criteria for Judging Online Exhibitions</vt:lpstr>
      <vt:lpstr>Criteria for Judging Online Exhibitions</vt:lpstr>
      <vt:lpstr>Overview</vt:lpstr>
      <vt:lpstr>Different Types of Online Exhibitions</vt:lpstr>
      <vt:lpstr>Online Exhibitions as Multimodal Artefacts</vt:lpstr>
      <vt:lpstr>Genre-Specific Characteristics of Online Exhibitions</vt:lpstr>
      <vt:lpstr>‘Spatiality’</vt:lpstr>
      <vt:lpstr>Overview</vt:lpstr>
      <vt:lpstr>The Unclear Status of Many Annotation Schemata</vt:lpstr>
      <vt:lpstr>Annotation Schema for “Exhibit Presentation”</vt:lpstr>
      <vt:lpstr>Example “Exhibit Presentation”</vt:lpstr>
      <vt:lpstr>Assumptions behind Annotation Schemata for  “Exhibit Presentation”</vt:lpstr>
      <vt:lpstr>Example “Narration &amp; Storytelling”</vt:lpstr>
      <vt:lpstr>Annotation Schema for “Narration and Storytelling”</vt:lpstr>
      <vt:lpstr>Overview</vt:lpstr>
      <vt:lpstr>How to Create “Islands of Connected Results” (1)</vt:lpstr>
      <vt:lpstr>How to Create “Islands of Connected Results” (2)</vt:lpstr>
      <vt:lpstr>Related Projects at the TU Chemnitz</vt:lpstr>
      <vt:lpstr>Bibliography</vt:lpstr>
    </vt:vector>
  </TitlesOfParts>
  <Company>TU Chemnitz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 Kaltofen</dc:creator>
  <cp:lastModifiedBy>Martin</cp:lastModifiedBy>
  <cp:revision>333</cp:revision>
  <cp:lastPrinted>2014-05-13T08:21:00Z</cp:lastPrinted>
  <dcterms:created xsi:type="dcterms:W3CDTF">2014-01-29T06:28:10Z</dcterms:created>
  <dcterms:modified xsi:type="dcterms:W3CDTF">2017-09-22T12:10:16Z</dcterms:modified>
</cp:coreProperties>
</file>